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3249"/>
    <p:restoredTop sz="94610"/>
  </p:normalViewPr>
  <p:slideViewPr>
    <p:cSldViewPr snapToGrid="0" snapToObjects="1">
      <p:cViewPr varScale="1">
        <p:scale>
          <a:sx n="117" d="100"/>
          <a:sy n="117" d="100"/>
        </p:scale>
        <p:origin x="13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5395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6EB24-8DEB-C0CB-69F4-83382C10D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3E15FC-F0EC-613E-B82F-24CB5DDB7F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BAA172-A373-F3A2-B3AC-20B4F07B8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0BBC6-AADB-E3CE-4D4A-E9D370EDB8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722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0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12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11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jp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5" Type="http://schemas.openxmlformats.org/officeDocument/2006/relationships/image" Target="../media/image12.png"/><Relationship Id="rId10" Type="http://schemas.openxmlformats.org/officeDocument/2006/relationships/image" Target="../media/image39.png"/><Relationship Id="rId4" Type="http://schemas.openxmlformats.org/officeDocument/2006/relationships/image" Target="../media/image11.png"/><Relationship Id="rId9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1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12.png"/><Relationship Id="rId10" Type="http://schemas.openxmlformats.org/officeDocument/2006/relationships/image" Target="../media/image47.png"/><Relationship Id="rId4" Type="http://schemas.openxmlformats.org/officeDocument/2006/relationships/image" Target="../media/image11.png"/><Relationship Id="rId9" Type="http://schemas.openxmlformats.org/officeDocument/2006/relationships/image" Target="../media/image46.png"/><Relationship Id="rId14" Type="http://schemas.openxmlformats.org/officeDocument/2006/relationships/image" Target="../media/image51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jpe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12.png"/><Relationship Id="rId9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3" Type="http://schemas.openxmlformats.org/officeDocument/2006/relationships/image" Target="../media/image10.png"/><Relationship Id="rId21" Type="http://schemas.openxmlformats.org/officeDocument/2006/relationships/image" Target="../media/image75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19" Type="http://schemas.openxmlformats.org/officeDocument/2006/relationships/image" Target="../media/image73.png"/><Relationship Id="rId4" Type="http://schemas.openxmlformats.org/officeDocument/2006/relationships/image" Target="../media/image11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Relationship Id="rId22" Type="http://schemas.openxmlformats.org/officeDocument/2006/relationships/image" Target="../media/image7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4" y="303679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714500"/>
            <a:ext cx="3657600" cy="952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1714500"/>
            <a:ext cx="9525" cy="1371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4400" y="4114800"/>
            <a:ext cx="2438400" cy="952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1714500"/>
            <a:ext cx="76200" cy="762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1714500"/>
            <a:ext cx="76200" cy="762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3086100"/>
            <a:ext cx="76200" cy="762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96600" y="4114800"/>
            <a:ext cx="76200" cy="762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0250" y="1333500"/>
            <a:ext cx="571500" cy="571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54964" y="3629025"/>
            <a:ext cx="914400" cy="381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6819900"/>
            <a:ext cx="12192000" cy="38100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-554295" y="2133600"/>
            <a:ext cx="13300591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b="1" dirty="0">
                <a:solidFill>
                  <a:srgbClr val="00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CYBERCRIME INCIDENTS ANALYSIS</a:t>
            </a:r>
            <a:endParaRPr lang="en-US" sz="4500" dirty="0"/>
          </a:p>
        </p:txBody>
      </p:sp>
      <p:sp>
        <p:nvSpPr>
          <p:cNvPr id="15" name="Text 1"/>
          <p:cNvSpPr/>
          <p:nvPr/>
        </p:nvSpPr>
        <p:spPr>
          <a:xfrm>
            <a:off x="554087" y="2857500"/>
            <a:ext cx="11083826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67E8F9"/>
                </a:solidFill>
                <a:latin typeface="ui-sans-serif" pitchFamily="34" charset="0"/>
                <a:ea typeface="ui-sans-serif" pitchFamily="34" charset="-122"/>
              </a:rPr>
              <a:t>Good Governance</a:t>
            </a:r>
            <a:endParaRPr lang="en-US" sz="2250" dirty="0"/>
          </a:p>
        </p:txBody>
      </p:sp>
      <p:sp>
        <p:nvSpPr>
          <p:cNvPr id="17" name="Text 3"/>
          <p:cNvSpPr/>
          <p:nvPr/>
        </p:nvSpPr>
        <p:spPr>
          <a:xfrm>
            <a:off x="4878720" y="4991100"/>
            <a:ext cx="243441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</a:rPr>
              <a:t>Kushal Pathapati</a:t>
            </a:r>
            <a:endParaRPr lang="en-US" sz="1200" dirty="0"/>
          </a:p>
        </p:txBody>
      </p:sp>
      <p:sp>
        <p:nvSpPr>
          <p:cNvPr id="18" name="Text 4"/>
          <p:cNvSpPr/>
          <p:nvPr/>
        </p:nvSpPr>
        <p:spPr>
          <a:xfrm>
            <a:off x="5185529" y="5295900"/>
            <a:ext cx="182094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December 12, 2025</a:t>
            </a:r>
            <a:endParaRPr lang="en-US" sz="1200" dirty="0"/>
          </a:p>
        </p:txBody>
      </p:sp>
      <p:sp>
        <p:nvSpPr>
          <p:cNvPr id="16" name="Text 1">
            <a:extLst>
              <a:ext uri="{FF2B5EF4-FFF2-40B4-BE49-F238E27FC236}">
                <a16:creationId xmlns:a16="http://schemas.microsoft.com/office/drawing/2014/main" id="{D0120CD8-EEA0-1749-4FCD-E4AC5D26364A}"/>
              </a:ext>
            </a:extLst>
          </p:cNvPr>
          <p:cNvSpPr/>
          <p:nvPr/>
        </p:nvSpPr>
        <p:spPr>
          <a:xfrm>
            <a:off x="647700" y="3228975"/>
            <a:ext cx="11083826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67E8F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 Canada (2015-2024)</a:t>
            </a:r>
            <a:endParaRPr lang="en-US" sz="22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620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990600"/>
            <a:ext cx="3759101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333500"/>
            <a:ext cx="5334000" cy="403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1581150"/>
            <a:ext cx="228600" cy="228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3048000"/>
            <a:ext cx="171450" cy="266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3429000"/>
            <a:ext cx="171450" cy="2667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0800" y="1352550"/>
            <a:ext cx="228600" cy="228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0800" y="1790700"/>
            <a:ext cx="5334000" cy="1066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53200" y="1962150"/>
            <a:ext cx="228600" cy="228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0800" y="3048000"/>
            <a:ext cx="5334000" cy="1066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53200" y="3219450"/>
            <a:ext cx="228600" cy="228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0800" y="4305300"/>
            <a:ext cx="5334000" cy="1066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53200" y="4476750"/>
            <a:ext cx="257175" cy="22860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457200" y="457200"/>
            <a:ext cx="1353312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FFFF"/>
                </a:solidFill>
                <a:latin typeface="Orbitron" pitchFamily="34" charset="0"/>
                <a:ea typeface="Orbitron" pitchFamily="34" charset="-122"/>
                <a:cs typeface="Orbitron" pitchFamily="34" charset="-120"/>
              </a:rPr>
              <a:t>Project Overview and Objectives</a:t>
            </a:r>
            <a:endParaRPr lang="en-US" sz="3600" dirty="0"/>
          </a:p>
        </p:txBody>
      </p:sp>
      <p:sp>
        <p:nvSpPr>
          <p:cNvPr id="17" name="Text 1"/>
          <p:cNvSpPr/>
          <p:nvPr/>
        </p:nvSpPr>
        <p:spPr>
          <a:xfrm>
            <a:off x="1028700" y="1562100"/>
            <a:ext cx="48768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67E8F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Analysis Scope</a:t>
            </a:r>
            <a:endParaRPr lang="en-US" sz="1800" dirty="0"/>
          </a:p>
        </p:txBody>
      </p:sp>
      <p:sp>
        <p:nvSpPr>
          <p:cNvPr id="18" name="Text 2"/>
          <p:cNvSpPr/>
          <p:nvPr/>
        </p:nvSpPr>
        <p:spPr>
          <a:xfrm>
            <a:off x="685800" y="2019300"/>
            <a:ext cx="48768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E0E0E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project analyzes Canadian cybercrime trends from 2015-2024, identifying growth patterns, crime types, and provincial distribution using data analytics.</a:t>
            </a:r>
            <a:endParaRPr lang="en-US" sz="1350" dirty="0"/>
          </a:p>
        </p:txBody>
      </p:sp>
      <p:sp>
        <p:nvSpPr>
          <p:cNvPr id="19" name="Text 3"/>
          <p:cNvSpPr/>
          <p:nvPr/>
        </p:nvSpPr>
        <p:spPr>
          <a:xfrm>
            <a:off x="971550" y="3048000"/>
            <a:ext cx="292768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E0E0E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Cleaning &amp; Transformation</a:t>
            </a:r>
            <a:endParaRPr lang="en-US" sz="1350" dirty="0"/>
          </a:p>
        </p:txBody>
      </p:sp>
      <p:sp>
        <p:nvSpPr>
          <p:cNvPr id="20" name="Text 4"/>
          <p:cNvSpPr/>
          <p:nvPr/>
        </p:nvSpPr>
        <p:spPr>
          <a:xfrm>
            <a:off x="971550" y="3429000"/>
            <a:ext cx="252692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E0E0E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 Programming &amp; Power BI</a:t>
            </a:r>
            <a:endParaRPr lang="en-US" sz="1350" dirty="0"/>
          </a:p>
        </p:txBody>
      </p:sp>
      <p:sp>
        <p:nvSpPr>
          <p:cNvPr id="22" name="Text 6"/>
          <p:cNvSpPr/>
          <p:nvPr/>
        </p:nvSpPr>
        <p:spPr>
          <a:xfrm>
            <a:off x="6743700" y="1333500"/>
            <a:ext cx="5334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67E8F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Objectives</a:t>
            </a:r>
            <a:endParaRPr lang="en-US" sz="1800" dirty="0"/>
          </a:p>
        </p:txBody>
      </p:sp>
      <p:sp>
        <p:nvSpPr>
          <p:cNvPr id="23" name="Text 7"/>
          <p:cNvSpPr/>
          <p:nvPr/>
        </p:nvSpPr>
        <p:spPr>
          <a:xfrm>
            <a:off x="6934200" y="1943100"/>
            <a:ext cx="55778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D8B4F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National Growth Patterns</a:t>
            </a:r>
            <a:endParaRPr lang="en-US" sz="1500" dirty="0"/>
          </a:p>
        </p:txBody>
      </p:sp>
      <p:sp>
        <p:nvSpPr>
          <p:cNvPr id="24" name="Text 8"/>
          <p:cNvSpPr/>
          <p:nvPr/>
        </p:nvSpPr>
        <p:spPr>
          <a:xfrm>
            <a:off x="6934200" y="2247900"/>
            <a:ext cx="4648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0E0E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 year-over-year trends and growth rates across Canada from 2015-2024</a:t>
            </a:r>
            <a:endParaRPr lang="en-US" sz="1200" dirty="0"/>
          </a:p>
        </p:txBody>
      </p:sp>
      <p:sp>
        <p:nvSpPr>
          <p:cNvPr id="25" name="Text 9"/>
          <p:cNvSpPr/>
          <p:nvPr/>
        </p:nvSpPr>
        <p:spPr>
          <a:xfrm>
            <a:off x="6934200" y="3200400"/>
            <a:ext cx="55778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D8B4F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 Major Crime Types</a:t>
            </a:r>
            <a:endParaRPr lang="en-US" sz="1500" dirty="0"/>
          </a:p>
        </p:txBody>
      </p:sp>
      <p:sp>
        <p:nvSpPr>
          <p:cNvPr id="26" name="Text 10"/>
          <p:cNvSpPr/>
          <p:nvPr/>
        </p:nvSpPr>
        <p:spPr>
          <a:xfrm>
            <a:off x="6934200" y="3505200"/>
            <a:ext cx="4648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0E0E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Examine trends in fraud, extortion, identity fraud, and other major cybercrime categories</a:t>
            </a:r>
            <a:endParaRPr lang="en-US" sz="1200" dirty="0"/>
          </a:p>
        </p:txBody>
      </p:sp>
      <p:sp>
        <p:nvSpPr>
          <p:cNvPr id="27" name="Text 11"/>
          <p:cNvSpPr/>
          <p:nvPr/>
        </p:nvSpPr>
        <p:spPr>
          <a:xfrm>
            <a:off x="6962775" y="4457700"/>
            <a:ext cx="55435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D8B4F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Compare Provincial Distribution</a:t>
            </a:r>
            <a:endParaRPr lang="en-US" sz="1500" dirty="0"/>
          </a:p>
        </p:txBody>
      </p:sp>
      <p:sp>
        <p:nvSpPr>
          <p:cNvPr id="28" name="Text 12"/>
          <p:cNvSpPr/>
          <p:nvPr/>
        </p:nvSpPr>
        <p:spPr>
          <a:xfrm>
            <a:off x="6962775" y="4762500"/>
            <a:ext cx="461962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0E0E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 geographical concentration of cybercrime incidents across Canadian provinces</a:t>
            </a:r>
            <a:endParaRPr lang="en-US" sz="1200" dirty="0"/>
          </a:p>
        </p:txBody>
      </p:sp>
      <p:sp>
        <p:nvSpPr>
          <p:cNvPr id="29" name="Text 13"/>
          <p:cNvSpPr/>
          <p:nvPr/>
        </p:nvSpPr>
        <p:spPr>
          <a:xfrm>
            <a:off x="10724606" y="6248400"/>
            <a:ext cx="110163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| Page 2 of 9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990600"/>
            <a:ext cx="3759101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257300"/>
            <a:ext cx="5524500" cy="3124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1524000"/>
            <a:ext cx="285750" cy="228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2085975"/>
            <a:ext cx="190500" cy="1905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3686175"/>
            <a:ext cx="171450" cy="190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29933" y="1257300"/>
            <a:ext cx="5524500" cy="31242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8900" y="1524000"/>
            <a:ext cx="228600" cy="228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38900" y="2085975"/>
            <a:ext cx="190500" cy="190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8900" y="2771775"/>
            <a:ext cx="152400" cy="190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900" y="3457575"/>
            <a:ext cx="190500" cy="1905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35188" y="4610100"/>
            <a:ext cx="1050131" cy="381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28195" y="4667250"/>
            <a:ext cx="200025" cy="2286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71095" y="4610100"/>
            <a:ext cx="982563" cy="381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96533" y="4667250"/>
            <a:ext cx="200025" cy="2286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939433" y="4610100"/>
            <a:ext cx="1400175" cy="3810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82483" y="4667250"/>
            <a:ext cx="200025" cy="2286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25383" y="4610100"/>
            <a:ext cx="1431429" cy="38100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457200" y="457200"/>
            <a:ext cx="1353312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FFFF"/>
                </a:solidFill>
                <a:latin typeface="Orbitron" pitchFamily="34" charset="0"/>
                <a:ea typeface="Orbitron" pitchFamily="34" charset="-122"/>
                <a:cs typeface="Orbitron" pitchFamily="34" charset="-120"/>
              </a:rPr>
              <a:t>Data Preparation and Methodology</a:t>
            </a:r>
            <a:endParaRPr lang="en-US" sz="3600" dirty="0"/>
          </a:p>
        </p:txBody>
      </p:sp>
      <p:sp>
        <p:nvSpPr>
          <p:cNvPr id="22" name="Text 1"/>
          <p:cNvSpPr/>
          <p:nvPr/>
        </p:nvSpPr>
        <p:spPr>
          <a:xfrm>
            <a:off x="1085850" y="1485900"/>
            <a:ext cx="608076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67E8F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Cleaning Process</a:t>
            </a:r>
            <a:endParaRPr lang="en-US" sz="1800" dirty="0"/>
          </a:p>
        </p:txBody>
      </p:sp>
      <p:sp>
        <p:nvSpPr>
          <p:cNvPr id="23" name="Text 2"/>
          <p:cNvSpPr/>
          <p:nvPr/>
        </p:nvSpPr>
        <p:spPr>
          <a:xfrm>
            <a:off x="990600" y="2019300"/>
            <a:ext cx="5715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D8B4F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Remove Commas &amp; Convert to Integers</a:t>
            </a:r>
            <a:endParaRPr lang="en-US" sz="1350" dirty="0"/>
          </a:p>
        </p:txBody>
      </p:sp>
      <p:sp>
        <p:nvSpPr>
          <p:cNvPr id="24" name="Text 3"/>
          <p:cNvSpPr/>
          <p:nvPr/>
        </p:nvSpPr>
        <p:spPr>
          <a:xfrm>
            <a:off x="990600" y="2324100"/>
            <a:ext cx="47625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0E0E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Clean numeric columns by removing commas and converting to integer data type</a:t>
            </a:r>
            <a:endParaRPr lang="en-US" sz="1200" dirty="0"/>
          </a:p>
        </p:txBody>
      </p:sp>
      <p:sp>
        <p:nvSpPr>
          <p:cNvPr id="25" name="Text 4"/>
          <p:cNvSpPr/>
          <p:nvPr/>
        </p:nvSpPr>
        <p:spPr>
          <a:xfrm>
            <a:off x="800100" y="2933700"/>
            <a:ext cx="506259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D8B4F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Standardize Column Names</a:t>
            </a:r>
            <a:endParaRPr lang="en-US" sz="1350" dirty="0"/>
          </a:p>
        </p:txBody>
      </p:sp>
      <p:sp>
        <p:nvSpPr>
          <p:cNvPr id="26" name="Text 5"/>
          <p:cNvSpPr/>
          <p:nvPr/>
        </p:nvSpPr>
        <p:spPr>
          <a:xfrm>
            <a:off x="800100" y="3238500"/>
            <a:ext cx="506259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0E0E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 consistent naming conventions for reliable data access</a:t>
            </a:r>
            <a:endParaRPr lang="en-US" sz="1200" dirty="0"/>
          </a:p>
        </p:txBody>
      </p:sp>
      <p:sp>
        <p:nvSpPr>
          <p:cNvPr id="27" name="Text 6"/>
          <p:cNvSpPr/>
          <p:nvPr/>
        </p:nvSpPr>
        <p:spPr>
          <a:xfrm>
            <a:off x="971550" y="3619500"/>
            <a:ext cx="558837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D8B4F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Remove Non-Province Fields</a:t>
            </a:r>
            <a:endParaRPr lang="en-US" sz="1350" dirty="0"/>
          </a:p>
        </p:txBody>
      </p:sp>
      <p:sp>
        <p:nvSpPr>
          <p:cNvPr id="28" name="Text 7"/>
          <p:cNvSpPr/>
          <p:nvPr/>
        </p:nvSpPr>
        <p:spPr>
          <a:xfrm>
            <a:off x="971550" y="3924300"/>
            <a:ext cx="558837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0E0E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Filter out aggregate categories like "Total police-reported cybercrime"</a:t>
            </a:r>
            <a:endParaRPr lang="en-US" sz="1200" dirty="0"/>
          </a:p>
        </p:txBody>
      </p:sp>
      <p:sp>
        <p:nvSpPr>
          <p:cNvPr id="29" name="Text 8"/>
          <p:cNvSpPr/>
          <p:nvPr/>
        </p:nvSpPr>
        <p:spPr>
          <a:xfrm>
            <a:off x="6781800" y="1485900"/>
            <a:ext cx="608076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67E8F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Transformation Process</a:t>
            </a:r>
            <a:endParaRPr lang="en-US" sz="1800" dirty="0"/>
          </a:p>
        </p:txBody>
      </p:sp>
      <p:sp>
        <p:nvSpPr>
          <p:cNvPr id="30" name="Text 9"/>
          <p:cNvSpPr/>
          <p:nvPr/>
        </p:nvSpPr>
        <p:spPr>
          <a:xfrm>
            <a:off x="6743700" y="2019300"/>
            <a:ext cx="461647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D8B4F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Wide to Tidy Format</a:t>
            </a:r>
            <a:endParaRPr lang="en-US" sz="1350" dirty="0"/>
          </a:p>
        </p:txBody>
      </p:sp>
      <p:sp>
        <p:nvSpPr>
          <p:cNvPr id="31" name="Text 10"/>
          <p:cNvSpPr/>
          <p:nvPr/>
        </p:nvSpPr>
        <p:spPr>
          <a:xfrm>
            <a:off x="6743700" y="2324100"/>
            <a:ext cx="46164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0E0E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Convert dataset using </a:t>
            </a:r>
            <a:r>
              <a:rPr lang="en-US" sz="1200" dirty="0">
                <a:solidFill>
                  <a:srgbClr val="00FFFF"/>
                </a:solidFill>
                <a:highlight>
                  <a:srgbClr val="000000"/>
                </a:highlight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pivot_longer()</a:t>
            </a:r>
            <a:r>
              <a:rPr lang="en-US" sz="1200" dirty="0">
                <a:solidFill>
                  <a:srgbClr val="E0E0E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analysis</a:t>
            </a:r>
            <a:endParaRPr lang="en-US" sz="1200" dirty="0"/>
          </a:p>
        </p:txBody>
      </p:sp>
      <p:sp>
        <p:nvSpPr>
          <p:cNvPr id="32" name="Text 11"/>
          <p:cNvSpPr/>
          <p:nvPr/>
        </p:nvSpPr>
        <p:spPr>
          <a:xfrm>
            <a:off x="6705600" y="2705100"/>
            <a:ext cx="382279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D8B4F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Calculate Year-over-Year Change</a:t>
            </a:r>
            <a:endParaRPr lang="en-US" sz="1350" dirty="0"/>
          </a:p>
        </p:txBody>
      </p:sp>
      <p:sp>
        <p:nvSpPr>
          <p:cNvPr id="33" name="Text 12"/>
          <p:cNvSpPr/>
          <p:nvPr/>
        </p:nvSpPr>
        <p:spPr>
          <a:xfrm>
            <a:off x="6705600" y="3009900"/>
            <a:ext cx="436179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0E0E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Compute percentage change in incident counts using </a:t>
            </a:r>
            <a:r>
              <a:rPr lang="en-US" sz="1200" dirty="0">
                <a:solidFill>
                  <a:srgbClr val="00B0F0"/>
                </a:solidFill>
                <a:highlight>
                  <a:srgbClr val="000000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lag()</a:t>
            </a:r>
            <a:endParaRPr lang="en-US" sz="1200" dirty="0">
              <a:solidFill>
                <a:srgbClr val="00B0F0"/>
              </a:solidFill>
              <a:highlight>
                <a:srgbClr val="000000"/>
              </a:highlight>
            </a:endParaRPr>
          </a:p>
        </p:txBody>
      </p:sp>
      <p:sp>
        <p:nvSpPr>
          <p:cNvPr id="34" name="Text 13"/>
          <p:cNvSpPr/>
          <p:nvPr/>
        </p:nvSpPr>
        <p:spPr>
          <a:xfrm>
            <a:off x="6743700" y="3390900"/>
            <a:ext cx="46761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D8B4F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Aggregate Provincial Data</a:t>
            </a:r>
            <a:endParaRPr lang="en-US" sz="1350" dirty="0"/>
          </a:p>
        </p:txBody>
      </p:sp>
      <p:sp>
        <p:nvSpPr>
          <p:cNvPr id="35" name="Text 14"/>
          <p:cNvSpPr/>
          <p:nvPr/>
        </p:nvSpPr>
        <p:spPr>
          <a:xfrm>
            <a:off x="6743700" y="3695700"/>
            <a:ext cx="46761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0E0E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Sum incidents at provincial level for geographical analysis</a:t>
            </a:r>
            <a:endParaRPr lang="en-US" sz="1200" dirty="0"/>
          </a:p>
        </p:txBody>
      </p:sp>
      <p:sp>
        <p:nvSpPr>
          <p:cNvPr id="36" name="Text 15"/>
          <p:cNvSpPr/>
          <p:nvPr/>
        </p:nvSpPr>
        <p:spPr>
          <a:xfrm>
            <a:off x="3125688" y="4714875"/>
            <a:ext cx="802957" cy="1619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Raw Data</a:t>
            </a:r>
            <a:endParaRPr lang="en-US" sz="1200" dirty="0"/>
          </a:p>
        </p:txBody>
      </p:sp>
      <p:sp>
        <p:nvSpPr>
          <p:cNvPr id="37" name="Text 16"/>
          <p:cNvSpPr/>
          <p:nvPr/>
        </p:nvSpPr>
        <p:spPr>
          <a:xfrm>
            <a:off x="4661595" y="4714875"/>
            <a:ext cx="721876" cy="1619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Cleaning</a:t>
            </a:r>
            <a:endParaRPr lang="en-US" sz="1200" dirty="0"/>
          </a:p>
        </p:txBody>
      </p:sp>
      <p:sp>
        <p:nvSpPr>
          <p:cNvPr id="38" name="Text 17"/>
          <p:cNvSpPr/>
          <p:nvPr/>
        </p:nvSpPr>
        <p:spPr>
          <a:xfrm>
            <a:off x="6129933" y="4714875"/>
            <a:ext cx="1223010" cy="1619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Transformation</a:t>
            </a:r>
            <a:endParaRPr lang="en-US" sz="1200" dirty="0"/>
          </a:p>
        </p:txBody>
      </p:sp>
      <p:sp>
        <p:nvSpPr>
          <p:cNvPr id="39" name="Text 18"/>
          <p:cNvSpPr/>
          <p:nvPr/>
        </p:nvSpPr>
        <p:spPr>
          <a:xfrm>
            <a:off x="8015883" y="4714875"/>
            <a:ext cx="1260515" cy="1619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Analysis Ready</a:t>
            </a:r>
            <a:endParaRPr lang="en-US" sz="1200" dirty="0"/>
          </a:p>
        </p:txBody>
      </p:sp>
      <p:sp>
        <p:nvSpPr>
          <p:cNvPr id="40" name="Text 19"/>
          <p:cNvSpPr/>
          <p:nvPr/>
        </p:nvSpPr>
        <p:spPr>
          <a:xfrm>
            <a:off x="10972800" y="6286500"/>
            <a:ext cx="962024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| Page 3 of 9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49" y="26670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990600"/>
            <a:ext cx="3759101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257300"/>
            <a:ext cx="6537871" cy="4381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2271" y="1276350"/>
            <a:ext cx="228600" cy="228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2271" y="1714500"/>
            <a:ext cx="4282380" cy="8382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4671" y="2000250"/>
            <a:ext cx="219075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2271" y="2705100"/>
            <a:ext cx="4282380" cy="8382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2271" y="3695700"/>
            <a:ext cx="4282380" cy="838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4671" y="3981450"/>
            <a:ext cx="219075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52271" y="4533900"/>
            <a:ext cx="4282380" cy="11049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04671" y="4953000"/>
            <a:ext cx="142875" cy="266700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457200" y="457200"/>
            <a:ext cx="1353312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FFFF"/>
                </a:solidFill>
                <a:latin typeface="Orbitron" pitchFamily="34" charset="0"/>
                <a:ea typeface="Orbitron" pitchFamily="34" charset="-122"/>
                <a:cs typeface="Orbitron" pitchFamily="34" charset="-120"/>
              </a:rPr>
              <a:t>National Cybercrime Trends (2015-2024)</a:t>
            </a:r>
            <a:endParaRPr lang="en-US" sz="3600" dirty="0"/>
          </a:p>
        </p:txBody>
      </p:sp>
      <p:sp>
        <p:nvSpPr>
          <p:cNvPr id="16" name="Text 1"/>
          <p:cNvSpPr/>
          <p:nvPr/>
        </p:nvSpPr>
        <p:spPr>
          <a:xfrm>
            <a:off x="7795171" y="1257300"/>
            <a:ext cx="428238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67E8F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Trend Analysis</a:t>
            </a:r>
            <a:endParaRPr lang="en-US" sz="1800" dirty="0"/>
          </a:p>
        </p:txBody>
      </p:sp>
      <p:sp>
        <p:nvSpPr>
          <p:cNvPr id="17" name="Text 2"/>
          <p:cNvSpPr/>
          <p:nvPr/>
        </p:nvSpPr>
        <p:spPr>
          <a:xfrm>
            <a:off x="7938046" y="1866900"/>
            <a:ext cx="363920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B923C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Sustained Growth</a:t>
            </a:r>
            <a:endParaRPr lang="en-US" sz="1350" dirty="0"/>
          </a:p>
        </p:txBody>
      </p:sp>
      <p:sp>
        <p:nvSpPr>
          <p:cNvPr id="18" name="Text 3"/>
          <p:cNvSpPr/>
          <p:nvPr/>
        </p:nvSpPr>
        <p:spPr>
          <a:xfrm>
            <a:off x="7938046" y="2171700"/>
            <a:ext cx="363920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0E0E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Significant upward trajectory from 2015-2020</a:t>
            </a:r>
            <a:endParaRPr lang="en-US" sz="1200" dirty="0"/>
          </a:p>
        </p:txBody>
      </p:sp>
      <p:sp>
        <p:nvSpPr>
          <p:cNvPr id="19" name="Text 4"/>
          <p:cNvSpPr/>
          <p:nvPr/>
        </p:nvSpPr>
        <p:spPr>
          <a:xfrm>
            <a:off x="7718971" y="2857500"/>
            <a:ext cx="33298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B923C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Notable Spikes</a:t>
            </a:r>
            <a:endParaRPr lang="en-US" sz="1350" dirty="0"/>
          </a:p>
        </p:txBody>
      </p:sp>
      <p:sp>
        <p:nvSpPr>
          <p:cNvPr id="20" name="Text 5"/>
          <p:cNvSpPr/>
          <p:nvPr/>
        </p:nvSpPr>
        <p:spPr>
          <a:xfrm>
            <a:off x="7718971" y="3162300"/>
            <a:ext cx="399585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0E0E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34% increase in 2016, 42% in 2019, 35% in 2020</a:t>
            </a:r>
            <a:endParaRPr lang="en-US" sz="1200" dirty="0"/>
          </a:p>
        </p:txBody>
      </p:sp>
      <p:sp>
        <p:nvSpPr>
          <p:cNvPr id="21" name="Text 6"/>
          <p:cNvSpPr/>
          <p:nvPr/>
        </p:nvSpPr>
        <p:spPr>
          <a:xfrm>
            <a:off x="7938046" y="3848100"/>
            <a:ext cx="325308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8717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Recent Decline</a:t>
            </a:r>
            <a:endParaRPr lang="en-US" sz="1350" dirty="0"/>
          </a:p>
        </p:txBody>
      </p:sp>
      <p:sp>
        <p:nvSpPr>
          <p:cNvPr id="22" name="Text 7"/>
          <p:cNvSpPr/>
          <p:nvPr/>
        </p:nvSpPr>
        <p:spPr>
          <a:xfrm>
            <a:off x="7938046" y="4152900"/>
            <a:ext cx="325308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0E0E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First recorded decrease of 5.8% in 2024</a:t>
            </a:r>
            <a:endParaRPr lang="en-US" sz="1200" dirty="0"/>
          </a:p>
        </p:txBody>
      </p:sp>
      <p:sp>
        <p:nvSpPr>
          <p:cNvPr id="23" name="Text 8"/>
          <p:cNvSpPr/>
          <p:nvPr/>
        </p:nvSpPr>
        <p:spPr>
          <a:xfrm>
            <a:off x="7861846" y="4686300"/>
            <a:ext cx="3720405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E0E0E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Despite recent decline, decade-long analysis shows consistent increase in cybercrime incidents</a:t>
            </a:r>
            <a:endParaRPr lang="en-US" sz="1350" dirty="0"/>
          </a:p>
        </p:txBody>
      </p:sp>
      <p:sp>
        <p:nvSpPr>
          <p:cNvPr id="24" name="Text 9"/>
          <p:cNvSpPr/>
          <p:nvPr/>
        </p:nvSpPr>
        <p:spPr>
          <a:xfrm>
            <a:off x="10476411" y="6324600"/>
            <a:ext cx="160114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| Page 4 of 9</a:t>
            </a:r>
            <a:endParaRPr lang="en-US" sz="1050" dirty="0"/>
          </a:p>
        </p:txBody>
      </p:sp>
      <p:pic>
        <p:nvPicPr>
          <p:cNvPr id="26" name="Picture 25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C0B5749D-D391-074A-AEAF-E60C54A3D29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3947" y="1257299"/>
            <a:ext cx="6569224" cy="46101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670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990600"/>
            <a:ext cx="3759101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790700"/>
            <a:ext cx="5410200" cy="6477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600" y="1181100"/>
            <a:ext cx="5410200" cy="1028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8900" y="1295400"/>
            <a:ext cx="257175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4600" y="2324100"/>
            <a:ext cx="5410200" cy="800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8900" y="2438400"/>
            <a:ext cx="22860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24600" y="3238500"/>
            <a:ext cx="5410200" cy="8001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38900" y="3352800"/>
            <a:ext cx="257175" cy="30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600" y="4152900"/>
            <a:ext cx="5410200" cy="1028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8900" y="4248150"/>
            <a:ext cx="228600" cy="304800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457200" y="457200"/>
            <a:ext cx="1353312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FFFF"/>
                </a:solidFill>
                <a:latin typeface="Orbitron" pitchFamily="34" charset="0"/>
                <a:ea typeface="Orbitron" pitchFamily="34" charset="-122"/>
                <a:cs typeface="Orbitron" pitchFamily="34" charset="-120"/>
              </a:rPr>
              <a:t>Major Crime Categories Analysis</a:t>
            </a:r>
            <a:endParaRPr lang="en-US" sz="3600" dirty="0"/>
          </a:p>
        </p:txBody>
      </p:sp>
      <p:sp>
        <p:nvSpPr>
          <p:cNvPr id="15" name="Text 1"/>
          <p:cNvSpPr/>
          <p:nvPr/>
        </p:nvSpPr>
        <p:spPr>
          <a:xfrm>
            <a:off x="457200" y="1181100"/>
            <a:ext cx="54102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E0E0E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Analysis of five major cybercrime types reveals distinct growth from 2015 to 2024.</a:t>
            </a:r>
            <a:endParaRPr lang="en-US" sz="1350" dirty="0"/>
          </a:p>
        </p:txBody>
      </p:sp>
      <p:sp>
        <p:nvSpPr>
          <p:cNvPr id="16" name="Text 2"/>
          <p:cNvSpPr/>
          <p:nvPr/>
        </p:nvSpPr>
        <p:spPr>
          <a:xfrm>
            <a:off x="609600" y="1943100"/>
            <a:ext cx="61264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7E8F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Growth Trends Visualization</a:t>
            </a:r>
            <a:endParaRPr lang="en-US" sz="1500" dirty="0"/>
          </a:p>
        </p:txBody>
      </p:sp>
      <p:sp>
        <p:nvSpPr>
          <p:cNvPr id="17" name="Text 3"/>
          <p:cNvSpPr/>
          <p:nvPr/>
        </p:nvSpPr>
        <p:spPr>
          <a:xfrm>
            <a:off x="6810375" y="1314450"/>
            <a:ext cx="63507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D8B4F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Fraud</a:t>
            </a:r>
            <a:endParaRPr lang="en-US" sz="1500" dirty="0"/>
          </a:p>
        </p:txBody>
      </p:sp>
      <p:sp>
        <p:nvSpPr>
          <p:cNvPr id="18" name="Text 4"/>
          <p:cNvSpPr/>
          <p:nvPr/>
        </p:nvSpPr>
        <p:spPr>
          <a:xfrm>
            <a:off x="6781800" y="1638300"/>
            <a:ext cx="48387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0E0E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Fastest-growing cybercrime, significantly contributing to overall incident totals.</a:t>
            </a:r>
            <a:endParaRPr lang="en-US" sz="1200" dirty="0"/>
          </a:p>
        </p:txBody>
      </p:sp>
      <p:sp>
        <p:nvSpPr>
          <p:cNvPr id="19" name="Text 5"/>
          <p:cNvSpPr/>
          <p:nvPr/>
        </p:nvSpPr>
        <p:spPr>
          <a:xfrm>
            <a:off x="6781800" y="2457450"/>
            <a:ext cx="10033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D8B4F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Extortion</a:t>
            </a:r>
            <a:endParaRPr lang="en-US" sz="1500" dirty="0"/>
          </a:p>
        </p:txBody>
      </p:sp>
      <p:sp>
        <p:nvSpPr>
          <p:cNvPr id="20" name="Text 6"/>
          <p:cNvSpPr/>
          <p:nvPr/>
        </p:nvSpPr>
        <p:spPr>
          <a:xfrm>
            <a:off x="6781800" y="2781300"/>
            <a:ext cx="58064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0E0E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Notable rise between 2018 and 2023, indicating increasing threat.</a:t>
            </a:r>
            <a:endParaRPr lang="en-US" sz="1200" dirty="0"/>
          </a:p>
        </p:txBody>
      </p:sp>
      <p:sp>
        <p:nvSpPr>
          <p:cNvPr id="21" name="Text 7"/>
          <p:cNvSpPr/>
          <p:nvPr/>
        </p:nvSpPr>
        <p:spPr>
          <a:xfrm>
            <a:off x="6810375" y="3371850"/>
            <a:ext cx="380507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D8B4F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Identity Fraud &amp; Theft</a:t>
            </a:r>
            <a:endParaRPr lang="en-US" sz="1500" dirty="0"/>
          </a:p>
        </p:txBody>
      </p:sp>
      <p:sp>
        <p:nvSpPr>
          <p:cNvPr id="22" name="Text 8"/>
          <p:cNvSpPr/>
          <p:nvPr/>
        </p:nvSpPr>
        <p:spPr>
          <a:xfrm>
            <a:off x="6781800" y="3695700"/>
            <a:ext cx="58064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0E0E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Peak in 2020, numbers stabilized, suggesting potential plateau.</a:t>
            </a:r>
            <a:endParaRPr lang="en-US" sz="1200" dirty="0"/>
          </a:p>
        </p:txBody>
      </p:sp>
      <p:sp>
        <p:nvSpPr>
          <p:cNvPr id="23" name="Text 9"/>
          <p:cNvSpPr/>
          <p:nvPr/>
        </p:nvSpPr>
        <p:spPr>
          <a:xfrm>
            <a:off x="6781800" y="4286250"/>
            <a:ext cx="228689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D8B4F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Criminal Harassment</a:t>
            </a:r>
            <a:endParaRPr lang="en-US" sz="1500" dirty="0"/>
          </a:p>
        </p:txBody>
      </p:sp>
      <p:sp>
        <p:nvSpPr>
          <p:cNvPr id="24" name="Text 10"/>
          <p:cNvSpPr/>
          <p:nvPr/>
        </p:nvSpPr>
        <p:spPr>
          <a:xfrm>
            <a:off x="6781800" y="4610100"/>
            <a:ext cx="48387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0E0E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Slower growth rate compared to others, yet remains a persistent concern.</a:t>
            </a:r>
            <a:endParaRPr lang="en-US" sz="1200" dirty="0"/>
          </a:p>
        </p:txBody>
      </p:sp>
      <p:sp>
        <p:nvSpPr>
          <p:cNvPr id="25" name="Text 11"/>
          <p:cNvSpPr/>
          <p:nvPr/>
        </p:nvSpPr>
        <p:spPr>
          <a:xfrm>
            <a:off x="10831285" y="6585857"/>
            <a:ext cx="1240972" cy="31024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| Page 5 of 9</a:t>
            </a:r>
            <a:endParaRPr lang="en-US" sz="1050" dirty="0"/>
          </a:p>
        </p:txBody>
      </p:sp>
      <p:pic>
        <p:nvPicPr>
          <p:cNvPr id="27" name="Picture 26" descr="A graph of trends in a number of cybercrime types&#10;&#10;AI-generated content may be incorrect.">
            <a:extLst>
              <a:ext uri="{FF2B5EF4-FFF2-40B4-BE49-F238E27FC236}">
                <a16:creationId xmlns:a16="http://schemas.microsoft.com/office/drawing/2014/main" id="{8041D355-1957-FC35-8D4B-B5D19C43E09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8301" y="1728107"/>
            <a:ext cx="5727699" cy="490945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90600"/>
            <a:ext cx="3759101" cy="381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276350"/>
            <a:ext cx="257175" cy="228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0" y="1714500"/>
            <a:ext cx="5334000" cy="1333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3200" y="1895475"/>
            <a:ext cx="219075" cy="1905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3200400"/>
            <a:ext cx="5334000" cy="11049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3200" y="3381375"/>
            <a:ext cx="238125" cy="190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0" y="4457700"/>
            <a:ext cx="5334000" cy="13335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3200" y="4638675"/>
            <a:ext cx="219075" cy="19050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457200" y="457200"/>
            <a:ext cx="1353312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FFFF"/>
                </a:solidFill>
                <a:latin typeface="Orbitron" pitchFamily="34" charset="0"/>
                <a:ea typeface="Orbitron" pitchFamily="34" charset="-122"/>
                <a:cs typeface="Orbitron" pitchFamily="34" charset="-120"/>
              </a:rPr>
              <a:t>Provincial Distribution in 2024</a:t>
            </a:r>
            <a:endParaRPr lang="en-US" sz="3600" dirty="0"/>
          </a:p>
        </p:txBody>
      </p:sp>
      <p:sp>
        <p:nvSpPr>
          <p:cNvPr id="24" name="Text 6"/>
          <p:cNvSpPr/>
          <p:nvPr/>
        </p:nvSpPr>
        <p:spPr>
          <a:xfrm>
            <a:off x="6772275" y="1257300"/>
            <a:ext cx="5334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67E8F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Insights</a:t>
            </a:r>
            <a:endParaRPr lang="en-US" sz="1800" dirty="0"/>
          </a:p>
        </p:txBody>
      </p:sp>
      <p:sp>
        <p:nvSpPr>
          <p:cNvPr id="25" name="Text 7"/>
          <p:cNvSpPr/>
          <p:nvPr/>
        </p:nvSpPr>
        <p:spPr>
          <a:xfrm>
            <a:off x="6848475" y="1866900"/>
            <a:ext cx="5029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D8B4F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Incident Concentration</a:t>
            </a:r>
            <a:endParaRPr lang="en-US" sz="1500" dirty="0"/>
          </a:p>
        </p:txBody>
      </p:sp>
      <p:sp>
        <p:nvSpPr>
          <p:cNvPr id="26" name="Text 8"/>
          <p:cNvSpPr/>
          <p:nvPr/>
        </p:nvSpPr>
        <p:spPr>
          <a:xfrm>
            <a:off x="6553200" y="2209800"/>
            <a:ext cx="50292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0E0E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Ontario leads with 34% of incidents, followed by British Columbia (26%) and Alberta (15%), with Atlantic Provinces + Territories accounting for less than 10%.</a:t>
            </a:r>
            <a:endParaRPr lang="en-US" sz="1200" dirty="0"/>
          </a:p>
        </p:txBody>
      </p:sp>
      <p:sp>
        <p:nvSpPr>
          <p:cNvPr id="27" name="Text 9"/>
          <p:cNvSpPr/>
          <p:nvPr/>
        </p:nvSpPr>
        <p:spPr>
          <a:xfrm>
            <a:off x="6867525" y="3352800"/>
            <a:ext cx="60350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D8B4F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Population Density Correlation</a:t>
            </a:r>
            <a:endParaRPr lang="en-US" sz="1500" dirty="0"/>
          </a:p>
        </p:txBody>
      </p:sp>
      <p:sp>
        <p:nvSpPr>
          <p:cNvPr id="28" name="Text 10"/>
          <p:cNvSpPr/>
          <p:nvPr/>
        </p:nvSpPr>
        <p:spPr>
          <a:xfrm>
            <a:off x="6553200" y="3695700"/>
            <a:ext cx="5029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0E0E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Incident distribution largely reflects population density patterns, with major urban centers showing higher concentrations of cybercrime.</a:t>
            </a:r>
            <a:endParaRPr lang="en-US" sz="1200" dirty="0"/>
          </a:p>
        </p:txBody>
      </p:sp>
      <p:sp>
        <p:nvSpPr>
          <p:cNvPr id="29" name="Text 11"/>
          <p:cNvSpPr/>
          <p:nvPr/>
        </p:nvSpPr>
        <p:spPr>
          <a:xfrm>
            <a:off x="6848475" y="4610100"/>
            <a:ext cx="5029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D8B4F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Regional Trends</a:t>
            </a:r>
            <a:endParaRPr lang="en-US" sz="1500" dirty="0"/>
          </a:p>
        </p:txBody>
      </p:sp>
      <p:sp>
        <p:nvSpPr>
          <p:cNvPr id="30" name="Text 12"/>
          <p:cNvSpPr/>
          <p:nvPr/>
        </p:nvSpPr>
        <p:spPr>
          <a:xfrm>
            <a:off x="6553200" y="4953000"/>
            <a:ext cx="50292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0E0E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Western provinces show a growing share of cybercrime incidents, while territories consistently show the lowest incident counts due to smaller populations.</a:t>
            </a:r>
            <a:endParaRPr lang="en-US" sz="1200" dirty="0"/>
          </a:p>
        </p:txBody>
      </p:sp>
      <p:sp>
        <p:nvSpPr>
          <p:cNvPr id="31" name="Text 13"/>
          <p:cNvSpPr/>
          <p:nvPr/>
        </p:nvSpPr>
        <p:spPr>
          <a:xfrm>
            <a:off x="10552967" y="6537225"/>
            <a:ext cx="1371600" cy="163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Page 6 of 9</a:t>
            </a:r>
            <a:endParaRPr lang="en-US" sz="1050" dirty="0"/>
          </a:p>
        </p:txBody>
      </p:sp>
      <p:pic>
        <p:nvPicPr>
          <p:cNvPr id="33" name="Picture 32" descr="A screenshot of a graph&#10;&#10;AI-generated content may be incorrect.">
            <a:extLst>
              <a:ext uri="{FF2B5EF4-FFF2-40B4-BE49-F238E27FC236}">
                <a16:creationId xmlns:a16="http://schemas.microsoft.com/office/drawing/2014/main" id="{55D12E25-085D-64C7-B2A4-4609CBBAD396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b="1383"/>
          <a:stretch>
            <a:fillRect/>
          </a:stretch>
        </p:blipFill>
        <p:spPr>
          <a:xfrm>
            <a:off x="239784" y="1336964"/>
            <a:ext cx="6075291" cy="45656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28" y="22860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990600"/>
            <a:ext cx="28194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257300"/>
            <a:ext cx="5486400" cy="24003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" y="1447800"/>
            <a:ext cx="571500" cy="571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150" y="1581150"/>
            <a:ext cx="22860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1905000"/>
            <a:ext cx="17145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1600" y="2476500"/>
            <a:ext cx="123825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1600" y="3048000"/>
            <a:ext cx="17145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71900" y="4043234"/>
            <a:ext cx="5486400" cy="19431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57650" y="4076700"/>
            <a:ext cx="571500" cy="571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29100" y="4210050"/>
            <a:ext cx="228600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56370" y="5207601"/>
            <a:ext cx="13335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37320" y="5512401"/>
            <a:ext cx="17145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48400" y="1257300"/>
            <a:ext cx="5486400" cy="25146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38900" y="1447800"/>
            <a:ext cx="571500" cy="5715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96063" y="1581150"/>
            <a:ext cx="257175" cy="304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62800" y="1905000"/>
            <a:ext cx="1905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162800" y="2476500"/>
            <a:ext cx="1143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162800" y="3390900"/>
            <a:ext cx="171450" cy="15240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457200" y="457200"/>
            <a:ext cx="1353312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FFFF"/>
                </a:solidFill>
                <a:latin typeface="Orbitron" pitchFamily="34" charset="0"/>
                <a:ea typeface="Orbitron" pitchFamily="34" charset="-122"/>
                <a:cs typeface="Orbitron" pitchFamily="34" charset="-120"/>
              </a:rPr>
              <a:t>Key Findings and Insights</a:t>
            </a:r>
            <a:endParaRPr lang="en-US" sz="3600" dirty="0"/>
          </a:p>
        </p:txBody>
      </p:sp>
      <p:sp>
        <p:nvSpPr>
          <p:cNvPr id="25" name="Text 1"/>
          <p:cNvSpPr/>
          <p:nvPr/>
        </p:nvSpPr>
        <p:spPr>
          <a:xfrm>
            <a:off x="1371600" y="1447800"/>
            <a:ext cx="52578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67E8F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National Trend Insights</a:t>
            </a:r>
            <a:endParaRPr lang="en-US" sz="1800" dirty="0"/>
          </a:p>
        </p:txBody>
      </p:sp>
      <p:sp>
        <p:nvSpPr>
          <p:cNvPr id="26" name="Text 2"/>
          <p:cNvSpPr/>
          <p:nvPr/>
        </p:nvSpPr>
        <p:spPr>
          <a:xfrm>
            <a:off x="1619250" y="1866900"/>
            <a:ext cx="41338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E0E0E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Significant and sustained increase between 2015-2020, establishing cybercrime as a </a:t>
            </a:r>
            <a:r>
              <a:rPr lang="en-US" sz="1200" b="1" dirty="0">
                <a:solidFill>
                  <a:srgbClr val="FFA5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growing national concern</a:t>
            </a:r>
            <a:endParaRPr lang="en-US" sz="1200" dirty="0"/>
          </a:p>
        </p:txBody>
      </p:sp>
      <p:sp>
        <p:nvSpPr>
          <p:cNvPr id="27" name="Text 3"/>
          <p:cNvSpPr/>
          <p:nvPr/>
        </p:nvSpPr>
        <p:spPr>
          <a:xfrm>
            <a:off x="1571625" y="2438400"/>
            <a:ext cx="418147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E0E0E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Notable growth spikes in 2016 (</a:t>
            </a:r>
            <a:r>
              <a:rPr lang="en-US" sz="1200" b="1" dirty="0">
                <a:solidFill>
                  <a:srgbClr val="FFA5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34%</a:t>
            </a:r>
            <a:r>
              <a:rPr lang="en-US" sz="1200" dirty="0">
                <a:solidFill>
                  <a:srgbClr val="E0E0E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), 2019 (</a:t>
            </a:r>
            <a:r>
              <a:rPr lang="en-US" sz="1200" b="1" dirty="0">
                <a:solidFill>
                  <a:srgbClr val="FFA5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42%</a:t>
            </a:r>
            <a:r>
              <a:rPr lang="en-US" sz="1200" dirty="0">
                <a:solidFill>
                  <a:srgbClr val="E0E0E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), and 2020 (</a:t>
            </a:r>
            <a:r>
              <a:rPr lang="en-US" sz="1200" b="1" dirty="0">
                <a:solidFill>
                  <a:srgbClr val="FFA5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35%</a:t>
            </a:r>
            <a:r>
              <a:rPr lang="en-US" sz="1200" dirty="0">
                <a:solidFill>
                  <a:srgbClr val="E0E0E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</a:t>
            </a:r>
            <a:endParaRPr lang="en-US" sz="1200" dirty="0"/>
          </a:p>
        </p:txBody>
      </p:sp>
      <p:sp>
        <p:nvSpPr>
          <p:cNvPr id="28" name="Text 4"/>
          <p:cNvSpPr/>
          <p:nvPr/>
        </p:nvSpPr>
        <p:spPr>
          <a:xfrm>
            <a:off x="1619250" y="3009900"/>
            <a:ext cx="41338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E0E0E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2024 marked the </a:t>
            </a:r>
            <a:r>
              <a:rPr lang="en-US" sz="1200" b="1" dirty="0">
                <a:solidFill>
                  <a:srgbClr val="FFA5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first recorded decline</a:t>
            </a:r>
            <a:r>
              <a:rPr lang="en-US" sz="1200" dirty="0">
                <a:solidFill>
                  <a:srgbClr val="E0E0E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(-5.8%) after a decade of growth</a:t>
            </a:r>
            <a:endParaRPr lang="en-US" sz="1200" dirty="0"/>
          </a:p>
        </p:txBody>
      </p:sp>
      <p:sp>
        <p:nvSpPr>
          <p:cNvPr id="29" name="Text 5"/>
          <p:cNvSpPr/>
          <p:nvPr/>
        </p:nvSpPr>
        <p:spPr>
          <a:xfrm>
            <a:off x="4914900" y="4186366"/>
            <a:ext cx="52578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67E8F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Crime Type Patterns</a:t>
            </a:r>
            <a:endParaRPr lang="en-US" sz="1800" dirty="0"/>
          </a:p>
        </p:txBody>
      </p:sp>
      <p:sp>
        <p:nvSpPr>
          <p:cNvPr id="30" name="Text 6"/>
          <p:cNvSpPr/>
          <p:nvPr/>
        </p:nvSpPr>
        <p:spPr>
          <a:xfrm>
            <a:off x="4229100" y="4705350"/>
            <a:ext cx="43053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A5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Fraud</a:t>
            </a:r>
            <a:r>
              <a:rPr lang="en-US" sz="1200" dirty="0">
                <a:solidFill>
                  <a:srgbClr val="E0E0E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consistently stands out as the fastest-growing and highest-volume cybercrime</a:t>
            </a:r>
            <a:endParaRPr lang="en-US" sz="1200" dirty="0"/>
          </a:p>
        </p:txBody>
      </p:sp>
      <p:sp>
        <p:nvSpPr>
          <p:cNvPr id="31" name="Text 7"/>
          <p:cNvSpPr/>
          <p:nvPr/>
        </p:nvSpPr>
        <p:spPr>
          <a:xfrm>
            <a:off x="4229100" y="5180570"/>
            <a:ext cx="44425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E0E0E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Notable rise in </a:t>
            </a:r>
            <a:r>
              <a:rPr lang="en-US" sz="1200" b="1" dirty="0">
                <a:solidFill>
                  <a:srgbClr val="FFA5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extortion</a:t>
            </a:r>
            <a:r>
              <a:rPr lang="en-US" sz="1200" dirty="0">
                <a:solidFill>
                  <a:srgbClr val="E0E0E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incidents between 2018-2023</a:t>
            </a:r>
            <a:endParaRPr lang="en-US" sz="1200" dirty="0"/>
          </a:p>
        </p:txBody>
      </p:sp>
      <p:sp>
        <p:nvSpPr>
          <p:cNvPr id="32" name="Text 8"/>
          <p:cNvSpPr/>
          <p:nvPr/>
        </p:nvSpPr>
        <p:spPr>
          <a:xfrm>
            <a:off x="4262199" y="5469152"/>
            <a:ext cx="423910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A5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Identity fraud</a:t>
            </a:r>
            <a:r>
              <a:rPr lang="en-US" sz="1200" dirty="0">
                <a:solidFill>
                  <a:srgbClr val="E0E0E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reached peak in 2020, then stabilized</a:t>
            </a:r>
            <a:endParaRPr lang="en-US" sz="1200" dirty="0"/>
          </a:p>
        </p:txBody>
      </p:sp>
      <p:sp>
        <p:nvSpPr>
          <p:cNvPr id="33" name="Text 9"/>
          <p:cNvSpPr/>
          <p:nvPr/>
        </p:nvSpPr>
        <p:spPr>
          <a:xfrm>
            <a:off x="7162800" y="1447800"/>
            <a:ext cx="52578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67E8F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Geographical Distribution</a:t>
            </a:r>
            <a:endParaRPr lang="en-US" sz="1800" dirty="0"/>
          </a:p>
        </p:txBody>
      </p:sp>
      <p:sp>
        <p:nvSpPr>
          <p:cNvPr id="34" name="Text 10"/>
          <p:cNvSpPr/>
          <p:nvPr/>
        </p:nvSpPr>
        <p:spPr>
          <a:xfrm>
            <a:off x="7429500" y="1866900"/>
            <a:ext cx="4114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E0E0E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Clear concentration in </a:t>
            </a:r>
            <a:r>
              <a:rPr lang="en-US" sz="1200" b="1" dirty="0">
                <a:solidFill>
                  <a:srgbClr val="FFA5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major population centers</a:t>
            </a:r>
            <a:r>
              <a:rPr lang="en-US" sz="1200" dirty="0">
                <a:solidFill>
                  <a:srgbClr val="E0E0E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across Canada</a:t>
            </a:r>
            <a:endParaRPr lang="en-US" sz="1200" dirty="0"/>
          </a:p>
        </p:txBody>
      </p:sp>
      <p:sp>
        <p:nvSpPr>
          <p:cNvPr id="35" name="Text 11"/>
          <p:cNvSpPr/>
          <p:nvPr/>
        </p:nvSpPr>
        <p:spPr>
          <a:xfrm>
            <a:off x="7353300" y="2438400"/>
            <a:ext cx="4191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E0E0E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Ontario (</a:t>
            </a:r>
            <a:r>
              <a:rPr lang="en-US" sz="1200" b="1" dirty="0">
                <a:solidFill>
                  <a:srgbClr val="FFA5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34%</a:t>
            </a:r>
            <a:r>
              <a:rPr lang="en-US" sz="1200" dirty="0">
                <a:solidFill>
                  <a:srgbClr val="E0E0E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), British Columbia (</a:t>
            </a:r>
            <a:r>
              <a:rPr lang="en-US" sz="1200" b="1" dirty="0">
                <a:solidFill>
                  <a:srgbClr val="FFA5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26%</a:t>
            </a:r>
            <a:r>
              <a:rPr lang="en-US" sz="1200" dirty="0">
                <a:solidFill>
                  <a:srgbClr val="E0E0E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), and Alberta (</a:t>
            </a:r>
            <a:r>
              <a:rPr lang="en-US" sz="1200" b="1" dirty="0">
                <a:solidFill>
                  <a:srgbClr val="FFA5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15%</a:t>
            </a:r>
            <a:r>
              <a:rPr lang="en-US" sz="1200" dirty="0">
                <a:solidFill>
                  <a:srgbClr val="E0E0E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 account for majority of incidents</a:t>
            </a:r>
            <a:endParaRPr lang="en-US" sz="1200" dirty="0"/>
          </a:p>
        </p:txBody>
      </p:sp>
      <p:sp>
        <p:nvSpPr>
          <p:cNvPr id="36" name="Text 12"/>
          <p:cNvSpPr/>
          <p:nvPr/>
        </p:nvSpPr>
        <p:spPr>
          <a:xfrm>
            <a:off x="7239000" y="3009900"/>
            <a:ext cx="388298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E0E0E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Growing share of incidents in western provinces</a:t>
            </a:r>
            <a:endParaRPr lang="en-US" sz="1200" dirty="0"/>
          </a:p>
        </p:txBody>
      </p:sp>
      <p:sp>
        <p:nvSpPr>
          <p:cNvPr id="37" name="Text 13"/>
          <p:cNvSpPr/>
          <p:nvPr/>
        </p:nvSpPr>
        <p:spPr>
          <a:xfrm>
            <a:off x="7410450" y="3352800"/>
            <a:ext cx="46139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E0E0E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Territories consistently show the </a:t>
            </a:r>
            <a:r>
              <a:rPr lang="en-US" sz="1200" b="1" dirty="0">
                <a:solidFill>
                  <a:srgbClr val="FFA5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lowest incident counts</a:t>
            </a:r>
            <a:endParaRPr lang="en-US" sz="1200" dirty="0"/>
          </a:p>
        </p:txBody>
      </p:sp>
      <p:sp>
        <p:nvSpPr>
          <p:cNvPr id="38" name="Text 14"/>
          <p:cNvSpPr/>
          <p:nvPr/>
        </p:nvSpPr>
        <p:spPr>
          <a:xfrm>
            <a:off x="7162800" y="4191000"/>
            <a:ext cx="43815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endParaRPr lang="en-US" sz="1800" dirty="0"/>
          </a:p>
        </p:txBody>
      </p:sp>
      <p:sp>
        <p:nvSpPr>
          <p:cNvPr id="40" name="Text 16"/>
          <p:cNvSpPr/>
          <p:nvPr/>
        </p:nvSpPr>
        <p:spPr>
          <a:xfrm>
            <a:off x="10822512" y="6438900"/>
            <a:ext cx="101455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| Page 7 of 9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457200" y="457200"/>
            <a:ext cx="1353312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endParaRPr lang="en-US" sz="3600" dirty="0"/>
          </a:p>
        </p:txBody>
      </p:sp>
      <p:sp>
        <p:nvSpPr>
          <p:cNvPr id="17" name="Text 1"/>
          <p:cNvSpPr/>
          <p:nvPr/>
        </p:nvSpPr>
        <p:spPr>
          <a:xfrm>
            <a:off x="457200" y="1257300"/>
            <a:ext cx="135331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endParaRPr lang="en-US" sz="1350" dirty="0"/>
          </a:p>
        </p:txBody>
      </p:sp>
      <p:sp>
        <p:nvSpPr>
          <p:cNvPr id="25" name="Text 9"/>
          <p:cNvSpPr/>
          <p:nvPr/>
        </p:nvSpPr>
        <p:spPr>
          <a:xfrm>
            <a:off x="10956472" y="6496050"/>
            <a:ext cx="100692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| Page 8 of 9</a:t>
            </a:r>
            <a:endParaRPr lang="en-US" sz="105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F1BA8F-5034-479E-4442-36039861574D}"/>
              </a:ext>
            </a:extLst>
          </p:cNvPr>
          <p:cNvSpPr txBox="1"/>
          <p:nvPr/>
        </p:nvSpPr>
        <p:spPr>
          <a:xfrm>
            <a:off x="0" y="95250"/>
            <a:ext cx="5066675" cy="6817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</a:rPr>
              <a:t>install.packages</a:t>
            </a:r>
            <a:r>
              <a:rPr lang="en-US" sz="1000" dirty="0">
                <a:solidFill>
                  <a:schemeClr val="bg1"/>
                </a:solidFill>
              </a:rPr>
              <a:t>("</a:t>
            </a:r>
            <a:r>
              <a:rPr lang="en-US" sz="1000" dirty="0" err="1">
                <a:solidFill>
                  <a:schemeClr val="bg1"/>
                </a:solidFill>
              </a:rPr>
              <a:t>tidyverse</a:t>
            </a:r>
            <a:r>
              <a:rPr lang="en-US" sz="1000" dirty="0">
                <a:solidFill>
                  <a:schemeClr val="bg1"/>
                </a:solidFill>
              </a:rPr>
              <a:t>")</a:t>
            </a:r>
          </a:p>
          <a:p>
            <a:r>
              <a:rPr lang="en-US" sz="1000" dirty="0">
                <a:solidFill>
                  <a:schemeClr val="bg1"/>
                </a:solidFill>
              </a:rPr>
              <a:t>library(</a:t>
            </a:r>
            <a:r>
              <a:rPr lang="en-US" sz="1000" dirty="0" err="1">
                <a:solidFill>
                  <a:schemeClr val="bg1"/>
                </a:solidFill>
              </a:rPr>
              <a:t>tidyverse</a:t>
            </a:r>
            <a:r>
              <a:rPr lang="en-US" sz="1000" dirty="0">
                <a:solidFill>
                  <a:schemeClr val="bg1"/>
                </a:solidFill>
              </a:rPr>
              <a:t>)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# Read Data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cybercrime_data</a:t>
            </a:r>
            <a:r>
              <a:rPr lang="en-US" sz="1000" dirty="0">
                <a:solidFill>
                  <a:schemeClr val="bg1"/>
                </a:solidFill>
              </a:rPr>
              <a:t> &lt;- </a:t>
            </a:r>
            <a:r>
              <a:rPr lang="en-US" sz="1000" dirty="0" err="1">
                <a:solidFill>
                  <a:schemeClr val="bg1"/>
                </a:solidFill>
              </a:rPr>
              <a:t>read_csv</a:t>
            </a:r>
            <a:r>
              <a:rPr lang="en-US" sz="1000" dirty="0">
                <a:solidFill>
                  <a:schemeClr val="bg1"/>
                </a:solidFill>
              </a:rPr>
              <a:t>("</a:t>
            </a:r>
            <a:r>
              <a:rPr lang="en-US" sz="1000" dirty="0" err="1">
                <a:solidFill>
                  <a:schemeClr val="bg1"/>
                </a:solidFill>
              </a:rPr>
              <a:t>Cybercrime.csv</a:t>
            </a:r>
            <a:r>
              <a:rPr lang="en-US" sz="1000" dirty="0">
                <a:solidFill>
                  <a:schemeClr val="bg1"/>
                </a:solidFill>
              </a:rPr>
              <a:t>")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cybercrime_data</a:t>
            </a:r>
            <a:endParaRPr lang="en-US" sz="1000" dirty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# Calculating percent change over years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cyber_crime</a:t>
            </a:r>
            <a:r>
              <a:rPr lang="en-US" sz="1000" dirty="0">
                <a:solidFill>
                  <a:schemeClr val="bg1"/>
                </a:solidFill>
              </a:rPr>
              <a:t> &lt;- mutate(</a:t>
            </a:r>
            <a:r>
              <a:rPr lang="en-US" sz="1000" dirty="0" err="1">
                <a:solidFill>
                  <a:schemeClr val="bg1"/>
                </a:solidFill>
              </a:rPr>
              <a:t>cybercrime_data,percent_change</a:t>
            </a:r>
            <a:r>
              <a:rPr lang="en-US" sz="1000" dirty="0">
                <a:solidFill>
                  <a:schemeClr val="bg1"/>
                </a:solidFill>
              </a:rPr>
              <a:t> = (</a:t>
            </a:r>
            <a:r>
              <a:rPr lang="en-US" sz="1000" dirty="0" err="1">
                <a:solidFill>
                  <a:schemeClr val="bg1"/>
                </a:solidFill>
              </a:rPr>
              <a:t>Total_violations</a:t>
            </a:r>
            <a:r>
              <a:rPr lang="en-US" sz="1000" dirty="0">
                <a:solidFill>
                  <a:schemeClr val="bg1"/>
                </a:solidFill>
              </a:rPr>
              <a:t> –</a:t>
            </a:r>
          </a:p>
          <a:p>
            <a:r>
              <a:rPr lang="en-US" sz="1000" dirty="0">
                <a:solidFill>
                  <a:schemeClr val="bg1"/>
                </a:solidFill>
              </a:rPr>
              <a:t>             lag(</a:t>
            </a:r>
            <a:r>
              <a:rPr lang="en-US" sz="1000" dirty="0" err="1">
                <a:solidFill>
                  <a:schemeClr val="bg1"/>
                </a:solidFill>
              </a:rPr>
              <a:t>Total_violations</a:t>
            </a:r>
            <a:r>
              <a:rPr lang="en-US" sz="1000" dirty="0">
                <a:solidFill>
                  <a:schemeClr val="bg1"/>
                </a:solidFill>
              </a:rPr>
              <a:t>))/lag(</a:t>
            </a:r>
            <a:r>
              <a:rPr lang="en-US" sz="1000" dirty="0" err="1">
                <a:solidFill>
                  <a:schemeClr val="bg1"/>
                </a:solidFill>
              </a:rPr>
              <a:t>Total_violations</a:t>
            </a:r>
            <a:r>
              <a:rPr lang="en-US" sz="1000" dirty="0">
                <a:solidFill>
                  <a:schemeClr val="bg1"/>
                </a:solidFill>
              </a:rPr>
              <a:t>)*100,percent_change = </a:t>
            </a:r>
            <a:r>
              <a:rPr lang="en-US" sz="1000" dirty="0" err="1">
                <a:solidFill>
                  <a:schemeClr val="bg1"/>
                </a:solidFill>
              </a:rPr>
              <a:t>replace_na</a:t>
            </a:r>
            <a:r>
              <a:rPr lang="en-US" sz="1000" dirty="0">
                <a:solidFill>
                  <a:schemeClr val="bg1"/>
                </a:solidFill>
              </a:rPr>
              <a:t>(</a:t>
            </a:r>
            <a:r>
              <a:rPr lang="en-US" sz="1000" dirty="0" err="1">
                <a:solidFill>
                  <a:schemeClr val="bg1"/>
                </a:solidFill>
              </a:rPr>
              <a:t>percent_change</a:t>
            </a:r>
            <a:r>
              <a:rPr lang="en-US" sz="1000" dirty="0">
                <a:solidFill>
                  <a:schemeClr val="bg1"/>
                </a:solidFill>
              </a:rPr>
              <a:t>, 0))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 err="1">
                <a:solidFill>
                  <a:schemeClr val="bg1"/>
                </a:solidFill>
              </a:rPr>
              <a:t>cyber_crime$percent_change</a:t>
            </a:r>
            <a:endParaRPr lang="en-US" sz="1000" dirty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# Scaling the values of % change to fit in graph with </a:t>
            </a:r>
            <a:r>
              <a:rPr lang="en-US" sz="1000" dirty="0" err="1">
                <a:solidFill>
                  <a:schemeClr val="bg1"/>
                </a:solidFill>
              </a:rPr>
              <a:t>total_violations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scale_factor</a:t>
            </a:r>
            <a:r>
              <a:rPr lang="en-US" sz="1000" dirty="0">
                <a:solidFill>
                  <a:schemeClr val="bg1"/>
                </a:solidFill>
              </a:rPr>
              <a:t> &lt;- max(</a:t>
            </a:r>
            <a:r>
              <a:rPr lang="en-US" sz="1000" dirty="0" err="1">
                <a:solidFill>
                  <a:schemeClr val="bg1"/>
                </a:solidFill>
              </a:rPr>
              <a:t>cyber_crime$Total_violations</a:t>
            </a:r>
            <a:r>
              <a:rPr lang="en-US" sz="1000" dirty="0">
                <a:solidFill>
                  <a:schemeClr val="bg1"/>
                </a:solidFill>
              </a:rPr>
              <a:t>) /</a:t>
            </a:r>
          </a:p>
          <a:p>
            <a:r>
              <a:rPr lang="en-US" sz="1000" dirty="0">
                <a:solidFill>
                  <a:schemeClr val="bg1"/>
                </a:solidFill>
              </a:rPr>
              <a:t>  max(abs(</a:t>
            </a:r>
            <a:r>
              <a:rPr lang="en-US" sz="1000" dirty="0" err="1">
                <a:solidFill>
                  <a:schemeClr val="bg1"/>
                </a:solidFill>
              </a:rPr>
              <a:t>cyber_crime$percent_change</a:t>
            </a:r>
            <a:r>
              <a:rPr lang="en-US" sz="1000" dirty="0">
                <a:solidFill>
                  <a:schemeClr val="bg1"/>
                </a:solidFill>
              </a:rPr>
              <a:t>))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scale_factor</a:t>
            </a:r>
            <a:endParaRPr lang="en-US" sz="1000" dirty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library(ggplot2)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ggplot</a:t>
            </a:r>
            <a:r>
              <a:rPr lang="en-US" sz="1000" dirty="0">
                <a:solidFill>
                  <a:schemeClr val="bg1"/>
                </a:solidFill>
              </a:rPr>
              <a:t>(</a:t>
            </a:r>
            <a:r>
              <a:rPr lang="en-US" sz="1000" dirty="0" err="1">
                <a:solidFill>
                  <a:schemeClr val="bg1"/>
                </a:solidFill>
              </a:rPr>
              <a:t>cyber_crime</a:t>
            </a:r>
            <a:r>
              <a:rPr lang="en-US" sz="1000" dirty="0">
                <a:solidFill>
                  <a:schemeClr val="bg1"/>
                </a:solidFill>
              </a:rPr>
              <a:t>, </a:t>
            </a:r>
            <a:r>
              <a:rPr lang="en-US" sz="1000" dirty="0" err="1">
                <a:solidFill>
                  <a:schemeClr val="bg1"/>
                </a:solidFill>
              </a:rPr>
              <a:t>aes</a:t>
            </a:r>
            <a:r>
              <a:rPr lang="en-US" sz="1000" dirty="0">
                <a:solidFill>
                  <a:schemeClr val="bg1"/>
                </a:solidFill>
              </a:rPr>
              <a:t>(x=factor(Year))) + </a:t>
            </a:r>
          </a:p>
          <a:p>
            <a:r>
              <a:rPr lang="en-US" sz="1000" dirty="0">
                <a:solidFill>
                  <a:schemeClr val="bg1"/>
                </a:solidFill>
              </a:rPr>
              <a:t>  </a:t>
            </a:r>
            <a:r>
              <a:rPr lang="en-US" sz="1000" dirty="0" err="1">
                <a:solidFill>
                  <a:schemeClr val="bg1"/>
                </a:solidFill>
              </a:rPr>
              <a:t>geom_col</a:t>
            </a:r>
            <a:r>
              <a:rPr lang="en-US" sz="1000" dirty="0">
                <a:solidFill>
                  <a:schemeClr val="bg1"/>
                </a:solidFill>
              </a:rPr>
              <a:t>(</a:t>
            </a:r>
            <a:r>
              <a:rPr lang="en-US" sz="1000" dirty="0" err="1">
                <a:solidFill>
                  <a:schemeClr val="bg1"/>
                </a:solidFill>
              </a:rPr>
              <a:t>aes</a:t>
            </a:r>
            <a:r>
              <a:rPr lang="en-US" sz="1000" dirty="0">
                <a:solidFill>
                  <a:schemeClr val="bg1"/>
                </a:solidFill>
              </a:rPr>
              <a:t>(y = </a:t>
            </a:r>
            <a:r>
              <a:rPr lang="en-US" sz="1000" dirty="0" err="1">
                <a:solidFill>
                  <a:schemeClr val="bg1"/>
                </a:solidFill>
              </a:rPr>
              <a:t>Total_violations</a:t>
            </a:r>
            <a:r>
              <a:rPr lang="en-US" sz="1000" dirty="0">
                <a:solidFill>
                  <a:schemeClr val="bg1"/>
                </a:solidFill>
              </a:rPr>
              <a:t>),fill = "#7293C7", width = 0.6) +</a:t>
            </a:r>
          </a:p>
          <a:p>
            <a:r>
              <a:rPr lang="en-US" sz="1000" dirty="0">
                <a:solidFill>
                  <a:schemeClr val="bg1"/>
                </a:solidFill>
              </a:rPr>
              <a:t>  </a:t>
            </a:r>
            <a:r>
              <a:rPr lang="en-US" sz="1000" dirty="0" err="1">
                <a:solidFill>
                  <a:schemeClr val="bg1"/>
                </a:solidFill>
              </a:rPr>
              <a:t>geom_line</a:t>
            </a:r>
            <a:r>
              <a:rPr lang="en-US" sz="1000" dirty="0">
                <a:solidFill>
                  <a:schemeClr val="bg1"/>
                </a:solidFill>
              </a:rPr>
              <a:t>(</a:t>
            </a:r>
            <a:r>
              <a:rPr lang="en-US" sz="1000" dirty="0" err="1">
                <a:solidFill>
                  <a:schemeClr val="bg1"/>
                </a:solidFill>
              </a:rPr>
              <a:t>aes</a:t>
            </a:r>
            <a:r>
              <a:rPr lang="en-US" sz="1000" dirty="0">
                <a:solidFill>
                  <a:schemeClr val="bg1"/>
                </a:solidFill>
              </a:rPr>
              <a:t>(y = </a:t>
            </a:r>
            <a:r>
              <a:rPr lang="en-US" sz="1000" dirty="0" err="1">
                <a:solidFill>
                  <a:schemeClr val="bg1"/>
                </a:solidFill>
              </a:rPr>
              <a:t>percent_change</a:t>
            </a:r>
            <a:r>
              <a:rPr lang="en-US" sz="1000" dirty="0">
                <a:solidFill>
                  <a:schemeClr val="bg1"/>
                </a:solidFill>
              </a:rPr>
              <a:t> * </a:t>
            </a:r>
            <a:r>
              <a:rPr lang="en-US" sz="1000" dirty="0" err="1">
                <a:solidFill>
                  <a:schemeClr val="bg1"/>
                </a:solidFill>
              </a:rPr>
              <a:t>scale_factor</a:t>
            </a:r>
            <a:r>
              <a:rPr lang="en-US" sz="1000" dirty="0">
                <a:solidFill>
                  <a:schemeClr val="bg1"/>
                </a:solidFill>
              </a:rPr>
              <a:t>, group = 1),</a:t>
            </a:r>
          </a:p>
          <a:p>
            <a:r>
              <a:rPr lang="en-US" sz="1000" dirty="0">
                <a:solidFill>
                  <a:schemeClr val="bg1"/>
                </a:solidFill>
              </a:rPr>
              <a:t>            color = "#E23B3B", size = 1.1) +</a:t>
            </a:r>
          </a:p>
          <a:p>
            <a:r>
              <a:rPr lang="en-US" sz="1000" dirty="0">
                <a:solidFill>
                  <a:schemeClr val="bg1"/>
                </a:solidFill>
              </a:rPr>
              <a:t>  </a:t>
            </a:r>
            <a:r>
              <a:rPr lang="en-US" sz="1000" dirty="0" err="1">
                <a:solidFill>
                  <a:schemeClr val="bg1"/>
                </a:solidFill>
              </a:rPr>
              <a:t>geom_point</a:t>
            </a:r>
            <a:r>
              <a:rPr lang="en-US" sz="1000" dirty="0">
                <a:solidFill>
                  <a:schemeClr val="bg1"/>
                </a:solidFill>
              </a:rPr>
              <a:t>(</a:t>
            </a:r>
            <a:r>
              <a:rPr lang="en-US" sz="1000" dirty="0" err="1">
                <a:solidFill>
                  <a:schemeClr val="bg1"/>
                </a:solidFill>
              </a:rPr>
              <a:t>aes</a:t>
            </a:r>
            <a:r>
              <a:rPr lang="en-US" sz="1000" dirty="0">
                <a:solidFill>
                  <a:schemeClr val="bg1"/>
                </a:solidFill>
              </a:rPr>
              <a:t>(y = </a:t>
            </a:r>
            <a:r>
              <a:rPr lang="en-US" sz="1000" dirty="0" err="1">
                <a:solidFill>
                  <a:schemeClr val="bg1"/>
                </a:solidFill>
              </a:rPr>
              <a:t>percent_change</a:t>
            </a:r>
            <a:r>
              <a:rPr lang="en-US" sz="1000" dirty="0">
                <a:solidFill>
                  <a:schemeClr val="bg1"/>
                </a:solidFill>
              </a:rPr>
              <a:t> * </a:t>
            </a:r>
            <a:r>
              <a:rPr lang="en-US" sz="1000" dirty="0" err="1">
                <a:solidFill>
                  <a:schemeClr val="bg1"/>
                </a:solidFill>
              </a:rPr>
              <a:t>scale_factor</a:t>
            </a:r>
            <a:r>
              <a:rPr lang="en-US" sz="1000" dirty="0">
                <a:solidFill>
                  <a:schemeClr val="bg1"/>
                </a:solidFill>
              </a:rPr>
              <a:t>),</a:t>
            </a:r>
          </a:p>
          <a:p>
            <a:r>
              <a:rPr lang="en-US" sz="1000" dirty="0">
                <a:solidFill>
                  <a:schemeClr val="bg1"/>
                </a:solidFill>
              </a:rPr>
              <a:t>             color = "#E23B3B", size = 2)+</a:t>
            </a:r>
          </a:p>
          <a:p>
            <a:r>
              <a:rPr lang="en-US" sz="1000" dirty="0">
                <a:solidFill>
                  <a:schemeClr val="bg1"/>
                </a:solidFill>
              </a:rPr>
              <a:t>  </a:t>
            </a:r>
            <a:r>
              <a:rPr lang="en-US" sz="1000" dirty="0" err="1">
                <a:solidFill>
                  <a:schemeClr val="bg1"/>
                </a:solidFill>
              </a:rPr>
              <a:t>geom_text</a:t>
            </a:r>
            <a:r>
              <a:rPr lang="en-US" sz="1000" dirty="0">
                <a:solidFill>
                  <a:schemeClr val="bg1"/>
                </a:solidFill>
              </a:rPr>
              <a:t>(</a:t>
            </a:r>
            <a:r>
              <a:rPr lang="en-US" sz="1000" dirty="0" err="1">
                <a:solidFill>
                  <a:schemeClr val="bg1"/>
                </a:solidFill>
              </a:rPr>
              <a:t>aes</a:t>
            </a:r>
            <a:r>
              <a:rPr lang="en-US" sz="1000" dirty="0">
                <a:solidFill>
                  <a:schemeClr val="bg1"/>
                </a:solidFill>
              </a:rPr>
              <a:t>(y = </a:t>
            </a:r>
            <a:r>
              <a:rPr lang="en-US" sz="1000" dirty="0" err="1">
                <a:solidFill>
                  <a:schemeClr val="bg1"/>
                </a:solidFill>
              </a:rPr>
              <a:t>percent_change</a:t>
            </a:r>
            <a:r>
              <a:rPr lang="en-US" sz="1000" dirty="0">
                <a:solidFill>
                  <a:schemeClr val="bg1"/>
                </a:solidFill>
              </a:rPr>
              <a:t> * </a:t>
            </a:r>
            <a:r>
              <a:rPr lang="en-US" sz="1000" dirty="0" err="1">
                <a:solidFill>
                  <a:schemeClr val="bg1"/>
                </a:solidFill>
              </a:rPr>
              <a:t>scale_factor</a:t>
            </a:r>
            <a:r>
              <a:rPr lang="en-US" sz="1000" dirty="0">
                <a:solidFill>
                  <a:schemeClr val="bg1"/>
                </a:solidFill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</a:rPr>
              <a:t>                label = paste0(round(percent_change,1), "%")),</a:t>
            </a:r>
          </a:p>
          <a:p>
            <a:r>
              <a:rPr lang="en-US" sz="1000" dirty="0">
                <a:solidFill>
                  <a:schemeClr val="bg1"/>
                </a:solidFill>
              </a:rPr>
              <a:t>            </a:t>
            </a:r>
            <a:r>
              <a:rPr lang="en-US" sz="1000" dirty="0" err="1">
                <a:solidFill>
                  <a:schemeClr val="bg1"/>
                </a:solidFill>
              </a:rPr>
              <a:t>vjust</a:t>
            </a:r>
            <a:r>
              <a:rPr lang="en-US" sz="1000" dirty="0">
                <a:solidFill>
                  <a:schemeClr val="bg1"/>
                </a:solidFill>
              </a:rPr>
              <a:t> = -.7,hjust=1.4, color = "red", size = 4) +</a:t>
            </a:r>
          </a:p>
          <a:p>
            <a:r>
              <a:rPr lang="en-US" sz="1000" dirty="0">
                <a:solidFill>
                  <a:schemeClr val="bg1"/>
                </a:solidFill>
              </a:rPr>
              <a:t>  </a:t>
            </a:r>
            <a:r>
              <a:rPr lang="en-US" sz="1000" dirty="0" err="1">
                <a:solidFill>
                  <a:schemeClr val="bg1"/>
                </a:solidFill>
              </a:rPr>
              <a:t>scale_y_continuous</a:t>
            </a:r>
            <a:r>
              <a:rPr lang="en-US" sz="1000" dirty="0">
                <a:solidFill>
                  <a:schemeClr val="bg1"/>
                </a:solidFill>
              </a:rPr>
              <a:t>(</a:t>
            </a:r>
          </a:p>
          <a:p>
            <a:r>
              <a:rPr lang="en-US" sz="1000" dirty="0">
                <a:solidFill>
                  <a:schemeClr val="bg1"/>
                </a:solidFill>
              </a:rPr>
              <a:t>    name = "Total Cybercrime Violations",</a:t>
            </a:r>
          </a:p>
          <a:p>
            <a:r>
              <a:rPr lang="en-US" sz="1000" dirty="0">
                <a:solidFill>
                  <a:schemeClr val="bg1"/>
                </a:solidFill>
              </a:rPr>
              <a:t>    labels = comma,</a:t>
            </a:r>
          </a:p>
          <a:p>
            <a:r>
              <a:rPr lang="en-US" sz="1000" dirty="0">
                <a:solidFill>
                  <a:schemeClr val="bg1"/>
                </a:solidFill>
              </a:rPr>
              <a:t>    </a:t>
            </a:r>
            <a:r>
              <a:rPr lang="en-US" sz="1000" dirty="0" err="1">
                <a:solidFill>
                  <a:schemeClr val="bg1"/>
                </a:solidFill>
              </a:rPr>
              <a:t>sec.axis</a:t>
            </a:r>
            <a:r>
              <a:rPr lang="en-US" sz="1000" dirty="0">
                <a:solidFill>
                  <a:schemeClr val="bg1"/>
                </a:solidFill>
              </a:rPr>
              <a:t> = </a:t>
            </a:r>
            <a:r>
              <a:rPr lang="en-US" sz="1000" dirty="0" err="1">
                <a:solidFill>
                  <a:schemeClr val="bg1"/>
                </a:solidFill>
              </a:rPr>
              <a:t>sec_axis</a:t>
            </a:r>
            <a:r>
              <a:rPr lang="en-US" sz="1000" dirty="0">
                <a:solidFill>
                  <a:schemeClr val="bg1"/>
                </a:solidFill>
              </a:rPr>
              <a:t>(</a:t>
            </a:r>
          </a:p>
          <a:p>
            <a:r>
              <a:rPr lang="en-US" sz="1000" dirty="0">
                <a:solidFill>
                  <a:schemeClr val="bg1"/>
                </a:solidFill>
              </a:rPr>
              <a:t>      trans = ~ . / </a:t>
            </a:r>
            <a:r>
              <a:rPr lang="en-US" sz="1000" dirty="0" err="1">
                <a:solidFill>
                  <a:schemeClr val="bg1"/>
                </a:solidFill>
              </a:rPr>
              <a:t>scale_factor</a:t>
            </a:r>
            <a:r>
              <a:rPr lang="en-US" sz="1000" dirty="0">
                <a:solidFill>
                  <a:schemeClr val="bg1"/>
                </a:solidFill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</a:rPr>
              <a:t>      name  = "Percent Change (%)" )) +</a:t>
            </a:r>
          </a:p>
          <a:p>
            <a:r>
              <a:rPr lang="en-US" sz="1000" dirty="0">
                <a:solidFill>
                  <a:schemeClr val="bg1"/>
                </a:solidFill>
              </a:rPr>
              <a:t>        </a:t>
            </a:r>
            <a:r>
              <a:rPr lang="en-US" sz="1000" dirty="0" err="1">
                <a:solidFill>
                  <a:schemeClr val="bg1"/>
                </a:solidFill>
              </a:rPr>
              <a:t>theme_minimal</a:t>
            </a:r>
            <a:r>
              <a:rPr lang="en-US" sz="1000" dirty="0">
                <a:solidFill>
                  <a:schemeClr val="bg1"/>
                </a:solidFill>
              </a:rPr>
              <a:t>() +</a:t>
            </a:r>
          </a:p>
          <a:p>
            <a:r>
              <a:rPr lang="en-US" sz="1000" dirty="0">
                <a:solidFill>
                  <a:schemeClr val="bg1"/>
                </a:solidFill>
              </a:rPr>
              <a:t>        labs(</a:t>
            </a:r>
          </a:p>
          <a:p>
            <a:r>
              <a:rPr lang="en-US" sz="1000" dirty="0">
                <a:solidFill>
                  <a:schemeClr val="bg1"/>
                </a:solidFill>
              </a:rPr>
              <a:t>          title = "Total Cybercrime &amp; Year-over-Year % Change (2015-2024)",</a:t>
            </a:r>
          </a:p>
          <a:p>
            <a:r>
              <a:rPr lang="en-US" sz="1000" dirty="0">
                <a:solidFill>
                  <a:schemeClr val="bg1"/>
                </a:solidFill>
              </a:rPr>
              <a:t>          x = "Year"</a:t>
            </a:r>
          </a:p>
          <a:p>
            <a:r>
              <a:rPr lang="en-US" sz="1000" dirty="0">
                <a:solidFill>
                  <a:schemeClr val="bg1"/>
                </a:solidFill>
              </a:rPr>
              <a:t>        ) +</a:t>
            </a:r>
          </a:p>
          <a:p>
            <a:r>
              <a:rPr lang="en-US" sz="1000" dirty="0">
                <a:solidFill>
                  <a:schemeClr val="bg1"/>
                </a:solidFill>
              </a:rPr>
              <a:t>        theme(</a:t>
            </a:r>
          </a:p>
          <a:p>
            <a:r>
              <a:rPr lang="en-US" sz="1000" dirty="0">
                <a:solidFill>
                  <a:schemeClr val="bg1"/>
                </a:solidFill>
              </a:rPr>
              <a:t>          </a:t>
            </a:r>
            <a:r>
              <a:rPr lang="en-US" sz="1000" dirty="0" err="1">
                <a:solidFill>
                  <a:schemeClr val="bg1"/>
                </a:solidFill>
              </a:rPr>
              <a:t>axis.title.y.right</a:t>
            </a:r>
            <a:r>
              <a:rPr lang="en-US" sz="1000" dirty="0">
                <a:solidFill>
                  <a:schemeClr val="bg1"/>
                </a:solidFill>
              </a:rPr>
              <a:t> = </a:t>
            </a:r>
            <a:r>
              <a:rPr lang="en-US" sz="1000" dirty="0" err="1">
                <a:solidFill>
                  <a:schemeClr val="bg1"/>
                </a:solidFill>
              </a:rPr>
              <a:t>element_text</a:t>
            </a:r>
            <a:r>
              <a:rPr lang="en-US" sz="1000" dirty="0">
                <a:solidFill>
                  <a:schemeClr val="bg1"/>
                </a:solidFill>
              </a:rPr>
              <a:t>(color = "red"),</a:t>
            </a:r>
          </a:p>
          <a:p>
            <a:r>
              <a:rPr lang="en-US" sz="1000" dirty="0">
                <a:solidFill>
                  <a:schemeClr val="bg1"/>
                </a:solidFill>
              </a:rPr>
              <a:t>          </a:t>
            </a:r>
            <a:r>
              <a:rPr lang="en-US" sz="1000" dirty="0" err="1">
                <a:solidFill>
                  <a:schemeClr val="bg1"/>
                </a:solidFill>
              </a:rPr>
              <a:t>axis.text.y.right</a:t>
            </a:r>
            <a:r>
              <a:rPr lang="en-US" sz="1000" dirty="0">
                <a:solidFill>
                  <a:schemeClr val="bg1"/>
                </a:solidFill>
              </a:rPr>
              <a:t> = </a:t>
            </a:r>
            <a:r>
              <a:rPr lang="en-US" sz="1000" dirty="0" err="1">
                <a:solidFill>
                  <a:schemeClr val="bg1"/>
                </a:solidFill>
              </a:rPr>
              <a:t>element_text</a:t>
            </a:r>
            <a:r>
              <a:rPr lang="en-US" sz="1000" dirty="0">
                <a:solidFill>
                  <a:schemeClr val="bg1"/>
                </a:solidFill>
              </a:rPr>
              <a:t>(color = "red")</a:t>
            </a:r>
          </a:p>
          <a:p>
            <a:r>
              <a:rPr lang="en-US" sz="700" dirty="0">
                <a:solidFill>
                  <a:schemeClr val="bg1"/>
                </a:solidFill>
              </a:rPr>
              <a:t>        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3AA7DA-550B-D59D-0C9E-2C0AC83E7EBC}"/>
              </a:ext>
            </a:extLst>
          </p:cNvPr>
          <p:cNvSpPr txBox="1"/>
          <p:nvPr/>
        </p:nvSpPr>
        <p:spPr>
          <a:xfrm>
            <a:off x="6400800" y="149903"/>
            <a:ext cx="533400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>
                <a:solidFill>
                  <a:schemeClr val="bg1"/>
                </a:solidFill>
              </a:rPr>
              <a:t>cybercrime_data</a:t>
            </a:r>
            <a:endParaRPr lang="en-US" sz="1050" dirty="0">
              <a:solidFill>
                <a:schemeClr val="bg1"/>
              </a:solidFill>
            </a:endParaRPr>
          </a:p>
          <a:p>
            <a:endParaRPr lang="en-US" sz="1050" dirty="0">
              <a:solidFill>
                <a:schemeClr val="bg1"/>
              </a:solidFill>
            </a:endParaRPr>
          </a:p>
          <a:p>
            <a:r>
              <a:rPr lang="en-US" sz="1050" dirty="0" err="1">
                <a:solidFill>
                  <a:schemeClr val="bg1"/>
                </a:solidFill>
              </a:rPr>
              <a:t>crime_vars</a:t>
            </a:r>
            <a:r>
              <a:rPr lang="en-US" sz="1050" dirty="0">
                <a:solidFill>
                  <a:schemeClr val="bg1"/>
                </a:solidFill>
              </a:rPr>
              <a:t> &lt;- c("Fraud",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              "Identity theft",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              "Identity fraud",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              "Extortion",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              "Criminal harassment")</a:t>
            </a:r>
          </a:p>
          <a:p>
            <a:endParaRPr lang="en-US" sz="1050" dirty="0">
              <a:solidFill>
                <a:schemeClr val="bg1"/>
              </a:solidFill>
            </a:endParaRPr>
          </a:p>
          <a:p>
            <a:r>
              <a:rPr lang="en-US" sz="1050" dirty="0">
                <a:solidFill>
                  <a:schemeClr val="bg1"/>
                </a:solidFill>
              </a:rPr>
              <a:t>crimes&lt;-</a:t>
            </a:r>
            <a:r>
              <a:rPr lang="en-US" sz="1050" dirty="0" err="1">
                <a:solidFill>
                  <a:schemeClr val="bg1"/>
                </a:solidFill>
              </a:rPr>
              <a:t>cybercrime_data</a:t>
            </a:r>
            <a:r>
              <a:rPr lang="en-US" sz="1050" dirty="0">
                <a:solidFill>
                  <a:schemeClr val="bg1"/>
                </a:solidFill>
              </a:rPr>
              <a:t> %&gt;%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select(Year, </a:t>
            </a:r>
            <a:r>
              <a:rPr lang="en-US" sz="1050" dirty="0" err="1">
                <a:solidFill>
                  <a:schemeClr val="bg1"/>
                </a:solidFill>
              </a:rPr>
              <a:t>all_of</a:t>
            </a:r>
            <a:r>
              <a:rPr lang="en-US" sz="1050" dirty="0">
                <a:solidFill>
                  <a:schemeClr val="bg1"/>
                </a:solidFill>
              </a:rPr>
              <a:t>(</a:t>
            </a:r>
            <a:r>
              <a:rPr lang="en-US" sz="1050" dirty="0" err="1">
                <a:solidFill>
                  <a:schemeClr val="bg1"/>
                </a:solidFill>
              </a:rPr>
              <a:t>crime_vars</a:t>
            </a:r>
            <a:r>
              <a:rPr lang="en-US" sz="1050" dirty="0">
                <a:solidFill>
                  <a:schemeClr val="bg1"/>
                </a:solidFill>
              </a:rPr>
              <a:t>))</a:t>
            </a:r>
          </a:p>
          <a:p>
            <a:r>
              <a:rPr lang="en-US" sz="1050" dirty="0">
                <a:solidFill>
                  <a:schemeClr val="bg1"/>
                </a:solidFill>
              </a:rPr>
              <a:t>crimes</a:t>
            </a:r>
          </a:p>
          <a:p>
            <a:endParaRPr lang="en-US" sz="1050" dirty="0">
              <a:solidFill>
                <a:schemeClr val="bg1"/>
              </a:solidFill>
            </a:endParaRPr>
          </a:p>
          <a:p>
            <a:r>
              <a:rPr lang="en-US" sz="1050" dirty="0" err="1">
                <a:solidFill>
                  <a:schemeClr val="bg1"/>
                </a:solidFill>
              </a:rPr>
              <a:t>cyber_long</a:t>
            </a:r>
            <a:r>
              <a:rPr lang="en-US" sz="1050" dirty="0">
                <a:solidFill>
                  <a:schemeClr val="bg1"/>
                </a:solidFill>
              </a:rPr>
              <a:t> &lt;- crimes %&gt;%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</a:t>
            </a:r>
            <a:r>
              <a:rPr lang="en-US" sz="1050" dirty="0" err="1">
                <a:solidFill>
                  <a:schemeClr val="bg1"/>
                </a:solidFill>
              </a:rPr>
              <a:t>pivot_longer</a:t>
            </a:r>
            <a:r>
              <a:rPr lang="en-US" sz="1050" dirty="0">
                <a:solidFill>
                  <a:schemeClr val="bg1"/>
                </a:solidFill>
              </a:rPr>
              <a:t>(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  cols = -Year,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  </a:t>
            </a:r>
            <a:r>
              <a:rPr lang="en-US" sz="1050" dirty="0" err="1">
                <a:solidFill>
                  <a:schemeClr val="bg1"/>
                </a:solidFill>
              </a:rPr>
              <a:t>names_to</a:t>
            </a:r>
            <a:r>
              <a:rPr lang="en-US" sz="1050" dirty="0">
                <a:solidFill>
                  <a:schemeClr val="bg1"/>
                </a:solidFill>
              </a:rPr>
              <a:t>  = "</a:t>
            </a:r>
            <a:r>
              <a:rPr lang="en-US" sz="1050" dirty="0" err="1">
                <a:solidFill>
                  <a:schemeClr val="bg1"/>
                </a:solidFill>
              </a:rPr>
              <a:t>Crime_Type</a:t>
            </a:r>
            <a:r>
              <a:rPr lang="en-US" sz="1050" dirty="0">
                <a:solidFill>
                  <a:schemeClr val="bg1"/>
                </a:solidFill>
              </a:rPr>
              <a:t>",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  </a:t>
            </a:r>
            <a:r>
              <a:rPr lang="en-US" sz="1050" dirty="0" err="1">
                <a:solidFill>
                  <a:schemeClr val="bg1"/>
                </a:solidFill>
              </a:rPr>
              <a:t>values_to</a:t>
            </a:r>
            <a:r>
              <a:rPr lang="en-US" sz="1050" dirty="0">
                <a:solidFill>
                  <a:schemeClr val="bg1"/>
                </a:solidFill>
              </a:rPr>
              <a:t> = "Count"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)</a:t>
            </a:r>
          </a:p>
          <a:p>
            <a:r>
              <a:rPr lang="en-US" sz="1050" dirty="0" err="1">
                <a:solidFill>
                  <a:schemeClr val="bg1"/>
                </a:solidFill>
              </a:rPr>
              <a:t>cyber_long</a:t>
            </a:r>
            <a:endParaRPr lang="en-US" sz="1050" dirty="0">
              <a:solidFill>
                <a:schemeClr val="bg1"/>
              </a:solidFill>
            </a:endParaRPr>
          </a:p>
          <a:p>
            <a:r>
              <a:rPr lang="en-US" sz="1050" dirty="0" err="1">
                <a:solidFill>
                  <a:schemeClr val="bg1"/>
                </a:solidFill>
              </a:rPr>
              <a:t>ggplot</a:t>
            </a:r>
            <a:r>
              <a:rPr lang="en-US" sz="1050" dirty="0">
                <a:solidFill>
                  <a:schemeClr val="bg1"/>
                </a:solidFill>
              </a:rPr>
              <a:t>(</a:t>
            </a:r>
            <a:r>
              <a:rPr lang="en-US" sz="1050" dirty="0" err="1">
                <a:solidFill>
                  <a:schemeClr val="bg1"/>
                </a:solidFill>
              </a:rPr>
              <a:t>cyber_long</a:t>
            </a:r>
            <a:r>
              <a:rPr lang="en-US" sz="1050" dirty="0">
                <a:solidFill>
                  <a:schemeClr val="bg1"/>
                </a:solidFill>
              </a:rPr>
              <a:t>,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     </a:t>
            </a:r>
            <a:r>
              <a:rPr lang="en-US" sz="1050" dirty="0" err="1">
                <a:solidFill>
                  <a:schemeClr val="bg1"/>
                </a:solidFill>
              </a:rPr>
              <a:t>aes</a:t>
            </a:r>
            <a:r>
              <a:rPr lang="en-US" sz="1050" dirty="0">
                <a:solidFill>
                  <a:schemeClr val="bg1"/>
                </a:solidFill>
              </a:rPr>
              <a:t>(x = factor(Year),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         y = Count,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         </a:t>
            </a:r>
            <a:r>
              <a:rPr lang="en-US" sz="1050" dirty="0" err="1">
                <a:solidFill>
                  <a:schemeClr val="bg1"/>
                </a:solidFill>
              </a:rPr>
              <a:t>colour</a:t>
            </a:r>
            <a:r>
              <a:rPr lang="en-US" sz="1050" dirty="0">
                <a:solidFill>
                  <a:schemeClr val="bg1"/>
                </a:solidFill>
              </a:rPr>
              <a:t> = </a:t>
            </a:r>
            <a:r>
              <a:rPr lang="en-US" sz="1050" dirty="0" err="1">
                <a:solidFill>
                  <a:schemeClr val="bg1"/>
                </a:solidFill>
              </a:rPr>
              <a:t>Crime_Type</a:t>
            </a:r>
            <a:r>
              <a:rPr lang="en-US" sz="1050" dirty="0">
                <a:solidFill>
                  <a:schemeClr val="bg1"/>
                </a:solidFill>
              </a:rPr>
              <a:t>,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         group = </a:t>
            </a:r>
            <a:r>
              <a:rPr lang="en-US" sz="1050" dirty="0" err="1">
                <a:solidFill>
                  <a:schemeClr val="bg1"/>
                </a:solidFill>
              </a:rPr>
              <a:t>Crime_Type</a:t>
            </a:r>
            <a:r>
              <a:rPr lang="en-US" sz="1050" dirty="0">
                <a:solidFill>
                  <a:schemeClr val="bg1"/>
                </a:solidFill>
              </a:rPr>
              <a:t>)) +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</a:t>
            </a:r>
            <a:r>
              <a:rPr lang="en-US" sz="1050" dirty="0" err="1">
                <a:solidFill>
                  <a:schemeClr val="bg1"/>
                </a:solidFill>
              </a:rPr>
              <a:t>geom_line</a:t>
            </a:r>
            <a:r>
              <a:rPr lang="en-US" sz="1050" dirty="0">
                <a:solidFill>
                  <a:schemeClr val="bg1"/>
                </a:solidFill>
              </a:rPr>
              <a:t>(size = 1.1) +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</a:t>
            </a:r>
            <a:r>
              <a:rPr lang="en-US" sz="1050" dirty="0" err="1">
                <a:solidFill>
                  <a:schemeClr val="bg1"/>
                </a:solidFill>
              </a:rPr>
              <a:t>geom_point</a:t>
            </a:r>
            <a:r>
              <a:rPr lang="en-US" sz="1050" dirty="0">
                <a:solidFill>
                  <a:schemeClr val="bg1"/>
                </a:solidFill>
              </a:rPr>
              <a:t>(size = 2) +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labs(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  title = "Trends in 5 Major Cybercrime Types (2015–2024)",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  x     = "Year",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  y     = "Number of Incidents",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  </a:t>
            </a:r>
            <a:r>
              <a:rPr lang="en-US" sz="1050" dirty="0" err="1">
                <a:solidFill>
                  <a:schemeClr val="bg1"/>
                </a:solidFill>
              </a:rPr>
              <a:t>colour</a:t>
            </a:r>
            <a:r>
              <a:rPr lang="en-US" sz="1050" dirty="0">
                <a:solidFill>
                  <a:schemeClr val="bg1"/>
                </a:solidFill>
              </a:rPr>
              <a:t> = "Crime Type"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) +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</a:t>
            </a:r>
            <a:r>
              <a:rPr lang="en-US" sz="1050" dirty="0" err="1">
                <a:solidFill>
                  <a:schemeClr val="bg1"/>
                </a:solidFill>
              </a:rPr>
              <a:t>theme_minimal</a:t>
            </a:r>
            <a:r>
              <a:rPr lang="en-US" sz="1050" dirty="0">
                <a:solidFill>
                  <a:schemeClr val="bg1"/>
                </a:solidFill>
              </a:rPr>
              <a:t>() +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theme(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  </a:t>
            </a:r>
            <a:r>
              <a:rPr lang="en-US" sz="1050" dirty="0" err="1">
                <a:solidFill>
                  <a:schemeClr val="bg1"/>
                </a:solidFill>
              </a:rPr>
              <a:t>plot.title</a:t>
            </a:r>
            <a:r>
              <a:rPr lang="en-US" sz="1050" dirty="0">
                <a:solidFill>
                  <a:schemeClr val="bg1"/>
                </a:solidFill>
              </a:rPr>
              <a:t>   = </a:t>
            </a:r>
            <a:r>
              <a:rPr lang="en-US" sz="1050" dirty="0" err="1">
                <a:solidFill>
                  <a:schemeClr val="bg1"/>
                </a:solidFill>
              </a:rPr>
              <a:t>element_text</a:t>
            </a:r>
            <a:r>
              <a:rPr lang="en-US" sz="1050" dirty="0">
                <a:solidFill>
                  <a:schemeClr val="bg1"/>
                </a:solidFill>
              </a:rPr>
              <a:t>(</a:t>
            </a:r>
            <a:r>
              <a:rPr lang="en-US" sz="1050" dirty="0" err="1">
                <a:solidFill>
                  <a:schemeClr val="bg1"/>
                </a:solidFill>
              </a:rPr>
              <a:t>hjust</a:t>
            </a:r>
            <a:r>
              <a:rPr lang="en-US" sz="1050" dirty="0">
                <a:solidFill>
                  <a:schemeClr val="bg1"/>
                </a:solidFill>
              </a:rPr>
              <a:t> = 0.5, face = "bold"),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  </a:t>
            </a:r>
            <a:r>
              <a:rPr lang="en-US" sz="1050" dirty="0" err="1">
                <a:solidFill>
                  <a:schemeClr val="bg1"/>
                </a:solidFill>
              </a:rPr>
              <a:t>axis.text</a:t>
            </a:r>
            <a:r>
              <a:rPr lang="en-US" sz="1050" dirty="0">
                <a:solidFill>
                  <a:schemeClr val="bg1"/>
                </a:solidFill>
              </a:rPr>
              <a:t>    = </a:t>
            </a:r>
            <a:r>
              <a:rPr lang="en-US" sz="1050" dirty="0" err="1">
                <a:solidFill>
                  <a:schemeClr val="bg1"/>
                </a:solidFill>
              </a:rPr>
              <a:t>element_text</a:t>
            </a:r>
            <a:r>
              <a:rPr lang="en-US" sz="1050" dirty="0">
                <a:solidFill>
                  <a:schemeClr val="bg1"/>
                </a:solidFill>
              </a:rPr>
              <a:t>(face = "bold"),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  </a:t>
            </a:r>
            <a:r>
              <a:rPr lang="en-US" sz="1050" dirty="0" err="1">
                <a:solidFill>
                  <a:schemeClr val="bg1"/>
                </a:solidFill>
              </a:rPr>
              <a:t>axis.title</a:t>
            </a:r>
            <a:r>
              <a:rPr lang="en-US" sz="1050" dirty="0">
                <a:solidFill>
                  <a:schemeClr val="bg1"/>
                </a:solidFill>
              </a:rPr>
              <a:t>   = </a:t>
            </a:r>
            <a:r>
              <a:rPr lang="en-US" sz="1050" dirty="0" err="1">
                <a:solidFill>
                  <a:schemeClr val="bg1"/>
                </a:solidFill>
              </a:rPr>
              <a:t>element_text</a:t>
            </a:r>
            <a:r>
              <a:rPr lang="en-US" sz="1050" dirty="0">
                <a:solidFill>
                  <a:schemeClr val="bg1"/>
                </a:solidFill>
              </a:rPr>
              <a:t>(face = "bold"),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  </a:t>
            </a:r>
            <a:r>
              <a:rPr lang="en-US" sz="1050" dirty="0" err="1">
                <a:solidFill>
                  <a:schemeClr val="bg1"/>
                </a:solidFill>
              </a:rPr>
              <a:t>legend.title</a:t>
            </a:r>
            <a:r>
              <a:rPr lang="en-US" sz="1050" dirty="0">
                <a:solidFill>
                  <a:schemeClr val="bg1"/>
                </a:solidFill>
              </a:rPr>
              <a:t> = </a:t>
            </a:r>
            <a:r>
              <a:rPr lang="en-US" sz="1050" dirty="0" err="1">
                <a:solidFill>
                  <a:schemeClr val="bg1"/>
                </a:solidFill>
              </a:rPr>
              <a:t>element_text</a:t>
            </a:r>
            <a:r>
              <a:rPr lang="en-US" sz="1050" dirty="0">
                <a:solidFill>
                  <a:schemeClr val="bg1"/>
                </a:solidFill>
              </a:rPr>
              <a:t>(face = "bold"),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  </a:t>
            </a:r>
            <a:r>
              <a:rPr lang="en-US" sz="1050" dirty="0" err="1">
                <a:solidFill>
                  <a:schemeClr val="bg1"/>
                </a:solidFill>
              </a:rPr>
              <a:t>legend.position</a:t>
            </a:r>
            <a:r>
              <a:rPr lang="en-US" sz="1050" dirty="0">
                <a:solidFill>
                  <a:schemeClr val="bg1"/>
                </a:solidFill>
              </a:rPr>
              <a:t> = "bottom"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DBB2B-2616-51C3-E194-45EB91C51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8AAB5C5-310D-C73C-2AB3-D40F70389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0"/>
            <a:ext cx="12192000" cy="6858000"/>
          </a:xfrm>
          <a:prstGeom prst="rect">
            <a:avLst/>
          </a:prstGeom>
        </p:spPr>
      </p:pic>
      <p:sp>
        <p:nvSpPr>
          <p:cNvPr id="16" name="Text 0">
            <a:extLst>
              <a:ext uri="{FF2B5EF4-FFF2-40B4-BE49-F238E27FC236}">
                <a16:creationId xmlns:a16="http://schemas.microsoft.com/office/drawing/2014/main" id="{03D31395-150D-7608-6C9D-8E2966476DA9}"/>
              </a:ext>
            </a:extLst>
          </p:cNvPr>
          <p:cNvSpPr/>
          <p:nvPr/>
        </p:nvSpPr>
        <p:spPr>
          <a:xfrm>
            <a:off x="457200" y="457200"/>
            <a:ext cx="1353312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endParaRPr lang="en-US" sz="3600" dirty="0"/>
          </a:p>
        </p:txBody>
      </p:sp>
      <p:sp>
        <p:nvSpPr>
          <p:cNvPr id="17" name="Text 1">
            <a:extLst>
              <a:ext uri="{FF2B5EF4-FFF2-40B4-BE49-F238E27FC236}">
                <a16:creationId xmlns:a16="http://schemas.microsoft.com/office/drawing/2014/main" id="{483EAAD5-84D9-52E9-FD40-630C853FF0FA}"/>
              </a:ext>
            </a:extLst>
          </p:cNvPr>
          <p:cNvSpPr/>
          <p:nvPr/>
        </p:nvSpPr>
        <p:spPr>
          <a:xfrm>
            <a:off x="457200" y="1257300"/>
            <a:ext cx="135331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endParaRPr lang="en-US" sz="1350" dirty="0"/>
          </a:p>
        </p:txBody>
      </p:sp>
      <p:sp>
        <p:nvSpPr>
          <p:cNvPr id="25" name="Text 9">
            <a:extLst>
              <a:ext uri="{FF2B5EF4-FFF2-40B4-BE49-F238E27FC236}">
                <a16:creationId xmlns:a16="http://schemas.microsoft.com/office/drawing/2014/main" id="{2C8F314C-D1A7-5C77-9459-CACF519DEE27}"/>
              </a:ext>
            </a:extLst>
          </p:cNvPr>
          <p:cNvSpPr/>
          <p:nvPr/>
        </p:nvSpPr>
        <p:spPr>
          <a:xfrm>
            <a:off x="10956472" y="6496050"/>
            <a:ext cx="100692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| Page 9 of 9</a:t>
            </a:r>
            <a:endParaRPr lang="en-US" sz="105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95F5C3-B19D-4EBE-F449-360FB535D069}"/>
              </a:ext>
            </a:extLst>
          </p:cNvPr>
          <p:cNvSpPr txBox="1"/>
          <p:nvPr/>
        </p:nvSpPr>
        <p:spPr>
          <a:xfrm>
            <a:off x="0" y="95250"/>
            <a:ext cx="506667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dataset &lt;- </a:t>
            </a:r>
            <a:r>
              <a:rPr lang="en-US" sz="1000" dirty="0" err="1">
                <a:solidFill>
                  <a:schemeClr val="bg1"/>
                </a:solidFill>
              </a:rPr>
              <a:t>read_csv</a:t>
            </a:r>
            <a:r>
              <a:rPr lang="en-US" sz="1000" dirty="0">
                <a:solidFill>
                  <a:schemeClr val="bg1"/>
                </a:solidFill>
              </a:rPr>
              <a:t>("</a:t>
            </a:r>
            <a:r>
              <a:rPr lang="en-US" sz="1000" dirty="0" err="1">
                <a:solidFill>
                  <a:schemeClr val="bg1"/>
                </a:solidFill>
              </a:rPr>
              <a:t>province_wise.csv</a:t>
            </a:r>
            <a:r>
              <a:rPr lang="en-US" sz="1000" dirty="0">
                <a:solidFill>
                  <a:schemeClr val="bg1"/>
                </a:solidFill>
              </a:rPr>
              <a:t>")</a:t>
            </a:r>
          </a:p>
          <a:p>
            <a:r>
              <a:rPr lang="en-US" sz="1000" dirty="0">
                <a:solidFill>
                  <a:schemeClr val="bg1"/>
                </a:solidFill>
              </a:rPr>
              <a:t>dataset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transformed &lt;- dataset %&gt;% </a:t>
            </a:r>
            <a:r>
              <a:rPr lang="en-US" sz="1000" dirty="0" err="1">
                <a:solidFill>
                  <a:schemeClr val="bg1"/>
                </a:solidFill>
              </a:rPr>
              <a:t>pivot_longer</a:t>
            </a:r>
            <a:r>
              <a:rPr lang="en-US" sz="1000" dirty="0">
                <a:solidFill>
                  <a:schemeClr val="bg1"/>
                </a:solidFill>
              </a:rPr>
              <a:t>(cols = -Year,            # all columns except Year</a:t>
            </a:r>
          </a:p>
          <a:p>
            <a:r>
              <a:rPr lang="en-US" sz="1000" dirty="0">
                <a:solidFill>
                  <a:schemeClr val="bg1"/>
                </a:solidFill>
              </a:rPr>
              <a:t>                         </a:t>
            </a:r>
            <a:r>
              <a:rPr lang="en-US" sz="1000" dirty="0" err="1">
                <a:solidFill>
                  <a:schemeClr val="bg1"/>
                </a:solidFill>
              </a:rPr>
              <a:t>names_to</a:t>
            </a:r>
            <a:r>
              <a:rPr lang="en-US" sz="1000" dirty="0">
                <a:solidFill>
                  <a:schemeClr val="bg1"/>
                </a:solidFill>
              </a:rPr>
              <a:t> = "Province",   # new column with province names</a:t>
            </a:r>
          </a:p>
          <a:p>
            <a:r>
              <a:rPr lang="en-US" sz="1000" dirty="0">
                <a:solidFill>
                  <a:schemeClr val="bg1"/>
                </a:solidFill>
              </a:rPr>
              <a:t>                         </a:t>
            </a:r>
            <a:r>
              <a:rPr lang="en-US" sz="1000" dirty="0" err="1">
                <a:solidFill>
                  <a:schemeClr val="bg1"/>
                </a:solidFill>
              </a:rPr>
              <a:t>values_to</a:t>
            </a:r>
            <a:r>
              <a:rPr lang="en-US" sz="1000" dirty="0">
                <a:solidFill>
                  <a:schemeClr val="bg1"/>
                </a:solidFill>
              </a:rPr>
              <a:t> = "Incidents")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a&lt;-filter(</a:t>
            </a:r>
            <a:r>
              <a:rPr lang="en-US" sz="1000" dirty="0" err="1">
                <a:solidFill>
                  <a:schemeClr val="bg1"/>
                </a:solidFill>
              </a:rPr>
              <a:t>transformed,Year</a:t>
            </a:r>
            <a:r>
              <a:rPr lang="en-US" sz="1000" dirty="0">
                <a:solidFill>
                  <a:schemeClr val="bg1"/>
                </a:solidFill>
              </a:rPr>
              <a:t>==2024)</a:t>
            </a:r>
          </a:p>
          <a:p>
            <a:r>
              <a:rPr lang="en-US" sz="1000" dirty="0">
                <a:solidFill>
                  <a:schemeClr val="bg1"/>
                </a:solidFill>
              </a:rPr>
              <a:t>a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library(scales) 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 err="1">
                <a:solidFill>
                  <a:schemeClr val="bg1"/>
                </a:solidFill>
              </a:rPr>
              <a:t>ggplot</a:t>
            </a:r>
            <a:r>
              <a:rPr lang="en-US" sz="1000" dirty="0">
                <a:solidFill>
                  <a:schemeClr val="bg1"/>
                </a:solidFill>
              </a:rPr>
              <a:t>(a, </a:t>
            </a:r>
            <a:r>
              <a:rPr lang="en-US" sz="1000" dirty="0" err="1">
                <a:solidFill>
                  <a:schemeClr val="bg1"/>
                </a:solidFill>
              </a:rPr>
              <a:t>aes</a:t>
            </a:r>
            <a:r>
              <a:rPr lang="en-US" sz="1000" dirty="0">
                <a:solidFill>
                  <a:schemeClr val="bg1"/>
                </a:solidFill>
              </a:rPr>
              <a:t>(x = Incidents, y = reorder(Province, Incidents), fill = Incidents)) +</a:t>
            </a:r>
          </a:p>
          <a:p>
            <a:r>
              <a:rPr lang="en-US" sz="1000" dirty="0">
                <a:solidFill>
                  <a:schemeClr val="bg1"/>
                </a:solidFill>
              </a:rPr>
              <a:t>  </a:t>
            </a:r>
            <a:r>
              <a:rPr lang="en-US" sz="1000" dirty="0" err="1">
                <a:solidFill>
                  <a:schemeClr val="bg1"/>
                </a:solidFill>
              </a:rPr>
              <a:t>geom_col</a:t>
            </a:r>
            <a:r>
              <a:rPr lang="en-US" sz="1000" dirty="0">
                <a:solidFill>
                  <a:schemeClr val="bg1"/>
                </a:solidFill>
              </a:rPr>
              <a:t>(width = 0.8) +</a:t>
            </a:r>
          </a:p>
          <a:p>
            <a:r>
              <a:rPr lang="en-US" sz="1000" dirty="0">
                <a:solidFill>
                  <a:schemeClr val="bg1"/>
                </a:solidFill>
              </a:rPr>
              <a:t>  </a:t>
            </a:r>
          </a:p>
          <a:p>
            <a:r>
              <a:rPr lang="en-US" sz="1000" dirty="0">
                <a:solidFill>
                  <a:schemeClr val="bg1"/>
                </a:solidFill>
              </a:rPr>
              <a:t>  # Percentage labels</a:t>
            </a:r>
          </a:p>
          <a:p>
            <a:r>
              <a:rPr lang="en-US" sz="1000" dirty="0">
                <a:solidFill>
                  <a:schemeClr val="bg1"/>
                </a:solidFill>
              </a:rPr>
              <a:t>  </a:t>
            </a:r>
            <a:r>
              <a:rPr lang="en-US" sz="1000" dirty="0" err="1">
                <a:solidFill>
                  <a:schemeClr val="bg1"/>
                </a:solidFill>
              </a:rPr>
              <a:t>geom_text</a:t>
            </a:r>
            <a:r>
              <a:rPr lang="en-US" sz="1000" dirty="0">
                <a:solidFill>
                  <a:schemeClr val="bg1"/>
                </a:solidFill>
              </a:rPr>
              <a:t>(</a:t>
            </a:r>
            <a:r>
              <a:rPr lang="en-US" sz="1000" dirty="0" err="1">
                <a:solidFill>
                  <a:schemeClr val="bg1"/>
                </a:solidFill>
              </a:rPr>
              <a:t>aes</a:t>
            </a:r>
            <a:r>
              <a:rPr lang="en-US" sz="1000" dirty="0">
                <a:solidFill>
                  <a:schemeClr val="bg1"/>
                </a:solidFill>
              </a:rPr>
              <a:t>(label = </a:t>
            </a:r>
            <a:r>
              <a:rPr lang="en-US" sz="1000" dirty="0" err="1">
                <a:solidFill>
                  <a:schemeClr val="bg1"/>
                </a:solidFill>
              </a:rPr>
              <a:t>sprintf</a:t>
            </a:r>
            <a:r>
              <a:rPr lang="en-US" sz="1000" dirty="0">
                <a:solidFill>
                  <a:schemeClr val="bg1"/>
                </a:solidFill>
              </a:rPr>
              <a:t>("%.1f%%", Incidents / sum(Incidents) * 100)),</a:t>
            </a:r>
          </a:p>
          <a:p>
            <a:r>
              <a:rPr lang="en-US" sz="1000" dirty="0">
                <a:solidFill>
                  <a:schemeClr val="bg1"/>
                </a:solidFill>
              </a:rPr>
              <a:t>            </a:t>
            </a:r>
            <a:r>
              <a:rPr lang="en-US" sz="1000" dirty="0" err="1">
                <a:solidFill>
                  <a:schemeClr val="bg1"/>
                </a:solidFill>
              </a:rPr>
              <a:t>hjust</a:t>
            </a:r>
            <a:r>
              <a:rPr lang="en-US" sz="1000" dirty="0">
                <a:solidFill>
                  <a:schemeClr val="bg1"/>
                </a:solidFill>
              </a:rPr>
              <a:t> = -0.1,</a:t>
            </a:r>
          </a:p>
          <a:p>
            <a:r>
              <a:rPr lang="en-US" sz="1000" dirty="0">
                <a:solidFill>
                  <a:schemeClr val="bg1"/>
                </a:solidFill>
              </a:rPr>
              <a:t>            size = 3.8,</a:t>
            </a:r>
          </a:p>
          <a:p>
            <a:r>
              <a:rPr lang="en-US" sz="1000" dirty="0">
                <a:solidFill>
                  <a:schemeClr val="bg1"/>
                </a:solidFill>
              </a:rPr>
              <a:t>            color = "blue",</a:t>
            </a:r>
          </a:p>
          <a:p>
            <a:r>
              <a:rPr lang="en-US" sz="1000" dirty="0">
                <a:solidFill>
                  <a:schemeClr val="bg1"/>
                </a:solidFill>
              </a:rPr>
              <a:t>            </a:t>
            </a:r>
            <a:r>
              <a:rPr lang="en-US" sz="1000" dirty="0" err="1">
                <a:solidFill>
                  <a:schemeClr val="bg1"/>
                </a:solidFill>
              </a:rPr>
              <a:t>fontface</a:t>
            </a:r>
            <a:r>
              <a:rPr lang="en-US" sz="1000" dirty="0">
                <a:solidFill>
                  <a:schemeClr val="bg1"/>
                </a:solidFill>
              </a:rPr>
              <a:t> = "bold") +</a:t>
            </a:r>
          </a:p>
          <a:p>
            <a:r>
              <a:rPr lang="en-US" sz="1000" dirty="0">
                <a:solidFill>
                  <a:schemeClr val="bg1"/>
                </a:solidFill>
              </a:rPr>
              <a:t>  </a:t>
            </a:r>
          </a:p>
          <a:p>
            <a:r>
              <a:rPr lang="en-US" sz="1000" dirty="0">
                <a:solidFill>
                  <a:schemeClr val="bg1"/>
                </a:solidFill>
              </a:rPr>
              <a:t>  </a:t>
            </a:r>
            <a:r>
              <a:rPr lang="en-US" sz="1000" dirty="0" err="1">
                <a:solidFill>
                  <a:schemeClr val="bg1"/>
                </a:solidFill>
              </a:rPr>
              <a:t>scale_fill_gradient</a:t>
            </a:r>
            <a:r>
              <a:rPr lang="en-US" sz="1000" dirty="0">
                <a:solidFill>
                  <a:schemeClr val="bg1"/>
                </a:solidFill>
              </a:rPr>
              <a:t>(low = "#cfe8fb", high = "#08306b") +</a:t>
            </a:r>
          </a:p>
          <a:p>
            <a:r>
              <a:rPr lang="en-US" sz="1000" dirty="0">
                <a:solidFill>
                  <a:schemeClr val="bg1"/>
                </a:solidFill>
              </a:rPr>
              <a:t>  </a:t>
            </a:r>
          </a:p>
          <a:p>
            <a:r>
              <a:rPr lang="en-US" sz="1000" dirty="0">
                <a:solidFill>
                  <a:schemeClr val="bg1"/>
                </a:solidFill>
              </a:rPr>
              <a:t>  labs(</a:t>
            </a:r>
          </a:p>
          <a:p>
            <a:r>
              <a:rPr lang="en-US" sz="1000" dirty="0">
                <a:solidFill>
                  <a:schemeClr val="bg1"/>
                </a:solidFill>
              </a:rPr>
              <a:t>    title = "Cybercrime Incidents and % Share by Province",</a:t>
            </a:r>
          </a:p>
          <a:p>
            <a:r>
              <a:rPr lang="en-US" sz="1000" dirty="0">
                <a:solidFill>
                  <a:schemeClr val="bg1"/>
                </a:solidFill>
              </a:rPr>
              <a:t>    x = "Number of Incidents",</a:t>
            </a:r>
          </a:p>
          <a:p>
            <a:r>
              <a:rPr lang="en-US" sz="1000" dirty="0">
                <a:solidFill>
                  <a:schemeClr val="bg1"/>
                </a:solidFill>
              </a:rPr>
              <a:t>    y = NULL</a:t>
            </a:r>
          </a:p>
          <a:p>
            <a:r>
              <a:rPr lang="en-US" sz="1000" dirty="0">
                <a:solidFill>
                  <a:schemeClr val="bg1"/>
                </a:solidFill>
              </a:rPr>
              <a:t>  ) +</a:t>
            </a:r>
          </a:p>
          <a:p>
            <a:r>
              <a:rPr lang="en-US" sz="1000" dirty="0">
                <a:solidFill>
                  <a:schemeClr val="bg1"/>
                </a:solidFill>
              </a:rPr>
              <a:t>  </a:t>
            </a:r>
          </a:p>
          <a:p>
            <a:r>
              <a:rPr lang="en-US" sz="1000" dirty="0">
                <a:solidFill>
                  <a:schemeClr val="bg1"/>
                </a:solidFill>
              </a:rPr>
              <a:t>  </a:t>
            </a:r>
            <a:r>
              <a:rPr lang="en-US" sz="1000" dirty="0" err="1">
                <a:solidFill>
                  <a:schemeClr val="bg1"/>
                </a:solidFill>
              </a:rPr>
              <a:t>theme_minimal</a:t>
            </a:r>
            <a:r>
              <a:rPr lang="en-US" sz="1000" dirty="0">
                <a:solidFill>
                  <a:schemeClr val="bg1"/>
                </a:solidFill>
              </a:rPr>
              <a:t>(</a:t>
            </a:r>
            <a:r>
              <a:rPr lang="en-US" sz="1000" dirty="0" err="1">
                <a:solidFill>
                  <a:schemeClr val="bg1"/>
                </a:solidFill>
              </a:rPr>
              <a:t>base_size</a:t>
            </a:r>
            <a:r>
              <a:rPr lang="en-US" sz="1000" dirty="0">
                <a:solidFill>
                  <a:schemeClr val="bg1"/>
                </a:solidFill>
              </a:rPr>
              <a:t> = 13) +</a:t>
            </a:r>
          </a:p>
          <a:p>
            <a:r>
              <a:rPr lang="en-US" sz="1000" dirty="0">
                <a:solidFill>
                  <a:schemeClr val="bg1"/>
                </a:solidFill>
              </a:rPr>
              <a:t>  theme(</a:t>
            </a:r>
          </a:p>
          <a:p>
            <a:r>
              <a:rPr lang="en-US" sz="1000" dirty="0">
                <a:solidFill>
                  <a:schemeClr val="bg1"/>
                </a:solidFill>
              </a:rPr>
              <a:t>    </a:t>
            </a:r>
            <a:r>
              <a:rPr lang="en-US" sz="1000" dirty="0" err="1">
                <a:solidFill>
                  <a:schemeClr val="bg1"/>
                </a:solidFill>
              </a:rPr>
              <a:t>plot.title</a:t>
            </a:r>
            <a:r>
              <a:rPr lang="en-US" sz="1000" dirty="0">
                <a:solidFill>
                  <a:schemeClr val="bg1"/>
                </a:solidFill>
              </a:rPr>
              <a:t> = </a:t>
            </a:r>
            <a:r>
              <a:rPr lang="en-US" sz="1000" dirty="0" err="1">
                <a:solidFill>
                  <a:schemeClr val="bg1"/>
                </a:solidFill>
              </a:rPr>
              <a:t>element_text</a:t>
            </a:r>
            <a:r>
              <a:rPr lang="en-US" sz="1000" dirty="0">
                <a:solidFill>
                  <a:schemeClr val="bg1"/>
                </a:solidFill>
              </a:rPr>
              <a:t>(face = "bold", </a:t>
            </a:r>
            <a:r>
              <a:rPr lang="en-US" sz="1000" dirty="0" err="1">
                <a:solidFill>
                  <a:schemeClr val="bg1"/>
                </a:solidFill>
              </a:rPr>
              <a:t>hjust</a:t>
            </a:r>
            <a:r>
              <a:rPr lang="en-US" sz="1000" dirty="0">
                <a:solidFill>
                  <a:schemeClr val="bg1"/>
                </a:solidFill>
              </a:rPr>
              <a:t> = 0.5),</a:t>
            </a:r>
          </a:p>
          <a:p>
            <a:r>
              <a:rPr lang="en-US" sz="1000" dirty="0">
                <a:solidFill>
                  <a:schemeClr val="bg1"/>
                </a:solidFill>
              </a:rPr>
              <a:t>    </a:t>
            </a:r>
            <a:r>
              <a:rPr lang="en-US" sz="1000" dirty="0" err="1">
                <a:solidFill>
                  <a:schemeClr val="bg1"/>
                </a:solidFill>
              </a:rPr>
              <a:t>axis.text.y</a:t>
            </a:r>
            <a:r>
              <a:rPr lang="en-US" sz="1000" dirty="0">
                <a:solidFill>
                  <a:schemeClr val="bg1"/>
                </a:solidFill>
              </a:rPr>
              <a:t> = </a:t>
            </a:r>
            <a:r>
              <a:rPr lang="en-US" sz="1000" dirty="0" err="1">
                <a:solidFill>
                  <a:schemeClr val="bg1"/>
                </a:solidFill>
              </a:rPr>
              <a:t>element_text</a:t>
            </a:r>
            <a:r>
              <a:rPr lang="en-US" sz="1000" dirty="0">
                <a:solidFill>
                  <a:schemeClr val="bg1"/>
                </a:solidFill>
              </a:rPr>
              <a:t>(face = "bold")</a:t>
            </a:r>
          </a:p>
          <a:p>
            <a:r>
              <a:rPr lang="en-US" sz="1000" dirty="0">
                <a:solidFill>
                  <a:schemeClr val="bg1"/>
                </a:solidFill>
              </a:rPr>
              <a:t>  ) +</a:t>
            </a:r>
          </a:p>
          <a:p>
            <a:r>
              <a:rPr lang="en-US" sz="1000" dirty="0">
                <a:solidFill>
                  <a:schemeClr val="bg1"/>
                </a:solidFill>
              </a:rPr>
              <a:t>  </a:t>
            </a:r>
            <a:r>
              <a:rPr lang="en-US" sz="1000" dirty="0" err="1">
                <a:solidFill>
                  <a:schemeClr val="bg1"/>
                </a:solidFill>
              </a:rPr>
              <a:t>xlim</a:t>
            </a:r>
            <a:r>
              <a:rPr lang="en-US" sz="1000" dirty="0">
                <a:solidFill>
                  <a:schemeClr val="bg1"/>
                </a:solidFill>
              </a:rPr>
              <a:t>(0, max(</a:t>
            </a:r>
            <a:r>
              <a:rPr lang="en-US" sz="1000" dirty="0" err="1">
                <a:solidFill>
                  <a:schemeClr val="bg1"/>
                </a:solidFill>
              </a:rPr>
              <a:t>a$Incidents</a:t>
            </a:r>
            <a:r>
              <a:rPr lang="en-US" sz="1000" dirty="0">
                <a:solidFill>
                  <a:schemeClr val="bg1"/>
                </a:solidFill>
              </a:rPr>
              <a:t>) * 1.20)</a:t>
            </a:r>
          </a:p>
        </p:txBody>
      </p:sp>
    </p:spTree>
    <p:extLst>
      <p:ext uri="{BB962C8B-B14F-4D97-AF65-F5344CB8AC3E}">
        <p14:creationId xmlns:p14="http://schemas.microsoft.com/office/powerpoint/2010/main" val="4016510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1521</Words>
  <Application>Microsoft Macintosh PowerPoint</Application>
  <PresentationFormat>Widescreen</PresentationFormat>
  <Paragraphs>214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Courier New</vt:lpstr>
      <vt:lpstr>Orbitron</vt:lpstr>
      <vt:lpstr>Roboto</vt:lpstr>
      <vt:lpstr>ui-sans-serif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Kushal Pathapati</cp:lastModifiedBy>
  <cp:revision>12</cp:revision>
  <dcterms:created xsi:type="dcterms:W3CDTF">2025-12-11T20:44:39Z</dcterms:created>
  <dcterms:modified xsi:type="dcterms:W3CDTF">2025-12-12T15:19:00Z</dcterms:modified>
</cp:coreProperties>
</file>